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Pretendard" panose="02000503000000020004" pitchFamily="50" charset="-127"/>
      <p:regular r:id="rId14"/>
      <p:bold r:id="rId15"/>
    </p:embeddedFont>
    <p:embeddedFont>
      <p:font typeface="Pretendard ExtraBold" panose="02000903000000020004" pitchFamily="50" charset="-127"/>
      <p:bold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에스코어 드림 3 Light" panose="020B0303030302020204" pitchFamily="34" charset="-127"/>
      <p:regular r:id="rId19"/>
    </p:embeddedFont>
    <p:embeddedFont>
      <p:font typeface="에스코어 드림 4 Regular" panose="020B0503030302020204" pitchFamily="34" charset="-127"/>
      <p:regular r:id="rId20"/>
    </p:embeddedFont>
    <p:embeddedFont>
      <p:font typeface="에스코어 드림 5 Medium" panose="020B0503030302020204" pitchFamily="34" charset="-127"/>
      <p:regular r:id="rId21"/>
    </p:embeddedFont>
    <p:embeddedFont>
      <p:font typeface="에스코어 드림 6 Bold" panose="020B0703030302020204" pitchFamily="34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1"/>
    <p:restoredTop sz="90824"/>
  </p:normalViewPr>
  <p:slideViewPr>
    <p:cSldViewPr snapToGrid="0">
      <p:cViewPr varScale="1">
        <p:scale>
          <a:sx n="78" d="100"/>
          <a:sy n="78" d="100"/>
        </p:scale>
        <p:origin x="883" y="72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1A7E92D0-C74F-4FE0-B745-E083348E2972}" type="datetime1">
              <a:rPr lang="ko-KR" altLang="en-US"/>
              <a:pPr lvl="0">
                <a:defRPr lang="ko-KR" altLang="en-US"/>
              </a:pPr>
              <a:t>2023-06-23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안녕하세요.</a:t>
            </a:r>
          </a:p>
          <a:p>
            <a:pPr>
              <a:defRPr lang="ko-KR" altLang="en-US"/>
            </a:pPr>
            <a:r>
              <a:rPr lang="ko-KR" altLang="en-US"/>
              <a:t>발표를 맡은 김소현입니다.</a:t>
            </a:r>
          </a:p>
          <a:p>
            <a:pPr>
              <a:defRPr lang="ko-KR" altLang="en-US"/>
            </a:pPr>
            <a:r>
              <a:rPr lang="ko-KR" altLang="en-US"/>
              <a:t>저는 가트너 사의</a:t>
            </a:r>
          </a:p>
          <a:p>
            <a:pPr>
              <a:defRPr lang="ko-KR" altLang="en-US"/>
            </a:pPr>
            <a:r>
              <a:rPr lang="ko-KR" altLang="en-US"/>
              <a:t>SIEM 마법의 사분면을</a:t>
            </a:r>
          </a:p>
          <a:p>
            <a:pPr>
              <a:defRPr lang="ko-KR" altLang="en-US"/>
            </a:pPr>
            <a:r>
              <a:rPr lang="ko-KR" altLang="en-US"/>
              <a:t>중심으로 발표를 진행하겠습니다.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사분면의 이름을 보고 해당 영역에</a:t>
            </a:r>
          </a:p>
          <a:p>
            <a:pPr>
              <a:defRPr lang="ko-KR" altLang="en-US"/>
            </a:pPr>
            <a:r>
              <a:rPr lang="ko-KR" altLang="en-US"/>
              <a:t>속하는 솔루션의 특징을 대충은</a:t>
            </a:r>
          </a:p>
          <a:p>
            <a:pPr>
              <a:defRPr lang="ko-KR" altLang="en-US"/>
            </a:pPr>
            <a:r>
              <a:rPr lang="ko-KR" altLang="en-US"/>
              <a:t>유추하실 수 있으실 겁니다</a:t>
            </a:r>
          </a:p>
          <a:p>
            <a:pPr>
              <a:defRPr lang="ko-KR" altLang="en-US"/>
            </a:pPr>
            <a:r>
              <a:rPr lang="ko-KR" altLang="en-US"/>
              <a:t>(클릭) </a:t>
            </a:r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리더 그룹은 시장의 요구 사항을</a:t>
            </a:r>
          </a:p>
          <a:p>
            <a:pPr>
              <a:defRPr lang="ko-KR" altLang="en-US"/>
            </a:pPr>
            <a:r>
              <a:rPr lang="ko-KR" altLang="en-US"/>
              <a:t>성공적으로 충족하는 제품을</a:t>
            </a:r>
          </a:p>
          <a:p>
            <a:pPr>
              <a:defRPr lang="ko-KR" altLang="en-US"/>
            </a:pPr>
            <a:r>
              <a:rPr lang="ko-KR" altLang="en-US"/>
              <a:t>제공하여 시장에서 기반 및</a:t>
            </a:r>
          </a:p>
          <a:p>
            <a:pPr>
              <a:defRPr lang="ko-KR" altLang="en-US"/>
            </a:pPr>
            <a:r>
              <a:rPr lang="ko-KR" altLang="en-US"/>
              <a:t>수익 흐름을 가장 잘 구축합니다</a:t>
            </a:r>
          </a:p>
          <a:p>
            <a:pPr>
              <a:defRPr lang="ko-KR" altLang="en-US"/>
            </a:pPr>
            <a:r>
              <a:rPr lang="ko-KR" altLang="en-US"/>
              <a:t>또한 새로운 요구 사항을 예측하고</a:t>
            </a:r>
          </a:p>
          <a:p>
            <a:pPr>
              <a:defRPr lang="ko-KR" altLang="en-US"/>
            </a:pPr>
            <a:r>
              <a:rPr lang="ko-KR" altLang="en-US"/>
              <a:t>반영하는 능력이 뛰어나</a:t>
            </a:r>
          </a:p>
          <a:p>
            <a:pPr>
              <a:defRPr lang="ko-KR" altLang="en-US"/>
            </a:pPr>
            <a:r>
              <a:rPr lang="ko-KR" altLang="en-US"/>
              <a:t>높은 시장 점유율을 차지하고</a:t>
            </a:r>
          </a:p>
          <a:p>
            <a:pPr>
              <a:defRPr lang="ko-KR" altLang="en-US"/>
            </a:pPr>
            <a:r>
              <a:rPr lang="ko-KR" altLang="en-US"/>
              <a:t>고객에게 긍정적인 피드백을 받습니다 </a:t>
            </a:r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도전자 그룹은 시장의 요구 사항을</a:t>
            </a:r>
          </a:p>
          <a:p>
            <a:pPr>
              <a:defRPr lang="ko-KR" altLang="en-US"/>
            </a:pPr>
            <a:r>
              <a:rPr lang="ko-KR" altLang="en-US"/>
              <a:t>어느 정도 충족하는 서비스</a:t>
            </a:r>
          </a:p>
          <a:p>
            <a:pPr>
              <a:defRPr lang="ko-KR" altLang="en-US"/>
            </a:pPr>
            <a:r>
              <a:rPr lang="ko-KR" altLang="en-US"/>
              <a:t>라인을 가지고 있습니다</a:t>
            </a:r>
          </a:p>
          <a:p>
            <a:pPr>
              <a:defRPr lang="ko-KR" altLang="en-US"/>
            </a:pPr>
            <a:r>
              <a:rPr lang="ko-KR" altLang="en-US"/>
              <a:t>일반적으로 상당한 판매량과</a:t>
            </a:r>
          </a:p>
          <a:p>
            <a:pPr>
              <a:defRPr lang="ko-KR" altLang="en-US"/>
            </a:pPr>
            <a:r>
              <a:rPr lang="ko-KR" altLang="en-US"/>
              <a:t>브랜드 가치가 뒤따르며</a:t>
            </a:r>
          </a:p>
          <a:p>
            <a:pPr>
              <a:defRPr lang="ko-KR" altLang="en-US"/>
            </a:pPr>
            <a:r>
              <a:rPr lang="ko-KR" altLang="en-US"/>
              <a:t>뛰어난 실행 능력을 가지고 있습니다</a:t>
            </a:r>
          </a:p>
          <a:p>
            <a:pPr>
              <a:defRPr lang="ko-KR" altLang="en-US"/>
            </a:pPr>
            <a:r>
              <a:rPr lang="ko-KR" altLang="en-US"/>
              <a:t>하지만 리더 그룹과의 경쟁에서</a:t>
            </a:r>
          </a:p>
          <a:p>
            <a:pPr>
              <a:defRPr lang="ko-KR" altLang="en-US"/>
            </a:pPr>
            <a:r>
              <a:rPr lang="ko-KR" altLang="en-US"/>
              <a:t>다소 밀리는 모습을 보입니다 </a:t>
            </a:r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선지자 그룹은 시장의 요구 사항을</a:t>
            </a:r>
          </a:p>
          <a:p>
            <a:pPr>
              <a:defRPr lang="ko-KR" altLang="en-US"/>
            </a:pPr>
            <a:r>
              <a:rPr lang="ko-KR" altLang="en-US"/>
              <a:t>기능적으로 충족하지만</a:t>
            </a:r>
          </a:p>
          <a:p>
            <a:pPr>
              <a:defRPr lang="ko-KR" altLang="en-US"/>
            </a:pPr>
            <a:r>
              <a:rPr lang="ko-KR" altLang="en-US"/>
              <a:t>리더 그룹보다는</a:t>
            </a:r>
          </a:p>
          <a:p>
            <a:pPr>
              <a:defRPr lang="ko-KR" altLang="en-US"/>
            </a:pPr>
            <a:r>
              <a:rPr lang="ko-KR" altLang="en-US"/>
              <a:t>실행 능력이 떨어집니다</a:t>
            </a:r>
          </a:p>
          <a:p>
            <a:pPr>
              <a:defRPr lang="ko-KR" altLang="en-US"/>
            </a:pPr>
            <a:r>
              <a:rPr lang="ko-KR" altLang="en-US"/>
              <a:t>실행 능력이 낮은 이유는</a:t>
            </a:r>
          </a:p>
          <a:p>
            <a:pPr>
              <a:defRPr lang="ko-KR" altLang="en-US"/>
            </a:pPr>
            <a:r>
              <a:rPr lang="ko-KR" altLang="en-US"/>
              <a:t>제품 기능에 대한 점수가 낮거나</a:t>
            </a:r>
          </a:p>
          <a:p>
            <a:pPr>
              <a:defRPr lang="ko-KR" altLang="en-US"/>
            </a:pPr>
            <a:r>
              <a:rPr lang="ko-KR" altLang="en-US"/>
              <a:t>리더 그룹보다 SIEM 시장에서</a:t>
            </a:r>
          </a:p>
          <a:p>
            <a:pPr>
              <a:defRPr lang="ko-KR" altLang="en-US"/>
            </a:pPr>
            <a:r>
              <a:rPr lang="ko-KR" altLang="en-US"/>
              <a:t>차지하는 비중이 낮기 때문입니다 </a:t>
            </a:r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틈새 시장 그룹은 시장 요구 사항의</a:t>
            </a:r>
          </a:p>
          <a:p>
            <a:pPr>
              <a:defRPr lang="ko-KR" altLang="en-US"/>
            </a:pPr>
            <a:r>
              <a:rPr lang="ko-KR" altLang="en-US"/>
              <a:t>하위 항목이나 특정 부분에</a:t>
            </a:r>
          </a:p>
          <a:p>
            <a:pPr>
              <a:defRPr lang="ko-KR" altLang="en-US"/>
            </a:pPr>
            <a:r>
              <a:rPr lang="ko-KR" altLang="en-US"/>
              <a:t>적합한 기술을 제공합니다</a:t>
            </a:r>
          </a:p>
          <a:p>
            <a:pPr>
              <a:defRPr lang="ko-KR" altLang="en-US"/>
            </a:pPr>
            <a:r>
              <a:rPr lang="ko-KR" altLang="en-US"/>
              <a:t>예를 들어 정해진 클라이언트 기반으로</a:t>
            </a:r>
          </a:p>
          <a:p>
            <a:pPr>
              <a:defRPr lang="ko-KR" altLang="en-US"/>
            </a:pPr>
            <a:r>
              <a:rPr lang="ko-KR" altLang="en-US"/>
              <a:t>어느 특정 부분에 초점을 맞추거나</a:t>
            </a:r>
          </a:p>
          <a:p>
            <a:pPr>
              <a:defRPr lang="ko-KR" altLang="en-US"/>
            </a:pPr>
            <a:r>
              <a:rPr lang="ko-KR" altLang="en-US"/>
              <a:t>제한된 SIEM 기능을 제공합니다</a:t>
            </a:r>
          </a:p>
          <a:p>
            <a:pPr>
              <a:defRPr lang="ko-KR" altLang="en-US"/>
            </a:pPr>
            <a:r>
              <a:rPr lang="ko-KR" altLang="en-US"/>
              <a:t>이유는 투자의 제약이 있거나</a:t>
            </a:r>
          </a:p>
          <a:p>
            <a:pPr>
              <a:defRPr lang="ko-KR" altLang="en-US"/>
            </a:pPr>
            <a:r>
              <a:rPr lang="ko-KR" altLang="en-US"/>
              <a:t>지리적 한계가 존재하기 때문입니다 </a:t>
            </a:r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설명을 들으시면서</a:t>
            </a:r>
          </a:p>
          <a:p>
            <a:pPr>
              <a:defRPr lang="ko-KR" altLang="en-US"/>
            </a:pPr>
            <a:r>
              <a:rPr lang="ko-KR" altLang="en-US"/>
              <a:t>어? 그러면 리더 그룹에 속해야</a:t>
            </a:r>
          </a:p>
          <a:p>
            <a:pPr>
              <a:defRPr lang="ko-KR" altLang="en-US"/>
            </a:pPr>
            <a:r>
              <a:rPr lang="ko-KR" altLang="en-US"/>
              <a:t>제일 좋은 솔루션 아닌가? 하고</a:t>
            </a:r>
          </a:p>
          <a:p>
            <a:pPr>
              <a:defRPr lang="ko-KR" altLang="en-US"/>
            </a:pPr>
            <a:r>
              <a:rPr lang="ko-KR" altLang="en-US"/>
              <a:t>생각할 수 있지만</a:t>
            </a:r>
          </a:p>
          <a:p>
            <a:pPr>
              <a:defRPr lang="ko-KR" altLang="en-US"/>
            </a:pPr>
            <a:r>
              <a:rPr lang="ko-KR" altLang="en-US"/>
              <a:t>가트너 사는 그에 대해서</a:t>
            </a:r>
          </a:p>
          <a:p>
            <a:pPr>
              <a:defRPr lang="ko-KR" altLang="en-US"/>
            </a:pPr>
            <a:r>
              <a:rPr lang="ko-KR" altLang="en-US"/>
              <a:t>꼭 리더 그룹이 최선의 선택은 아니고</a:t>
            </a:r>
          </a:p>
          <a:p>
            <a:pPr>
              <a:defRPr lang="ko-KR" altLang="en-US"/>
            </a:pPr>
            <a:r>
              <a:rPr lang="ko-KR" altLang="en-US"/>
              <a:t>틈새 시장 그룹이 부정적인 것이 아니다</a:t>
            </a:r>
          </a:p>
          <a:p>
            <a:pPr>
              <a:defRPr lang="ko-KR" altLang="en-US"/>
            </a:pPr>
            <a:r>
              <a:rPr lang="ko-KR" altLang="en-US"/>
              <a:t>어느 사분면에 위치해 있는지가 아니라</a:t>
            </a:r>
          </a:p>
          <a:p>
            <a:pPr>
              <a:defRPr lang="ko-KR" altLang="en-US"/>
            </a:pPr>
            <a:r>
              <a:rPr lang="ko-KR" altLang="en-US"/>
              <a:t>개별 보안 요구 사항을 따져서</a:t>
            </a:r>
          </a:p>
          <a:p>
            <a:pPr>
              <a:defRPr lang="ko-KR" altLang="en-US"/>
            </a:pPr>
            <a:r>
              <a:rPr lang="ko-KR" altLang="en-US"/>
              <a:t>솔루션을 평가하라고 말합니다 </a:t>
            </a:r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이 발표를 통해</a:t>
            </a:r>
          </a:p>
          <a:p>
            <a:pPr>
              <a:defRPr lang="ko-KR" altLang="en-US"/>
            </a:pPr>
            <a:r>
              <a:rPr lang="ko-KR" altLang="en-US"/>
              <a:t>가트너 사의 SIEM 마법의 사분면에 대해</a:t>
            </a:r>
          </a:p>
          <a:p>
            <a:pPr>
              <a:defRPr lang="ko-KR" altLang="en-US"/>
            </a:pPr>
            <a:r>
              <a:rPr lang="ko-KR" altLang="en-US"/>
              <a:t>이해도가 높아지셨기를 바라며</a:t>
            </a:r>
          </a:p>
          <a:p>
            <a:pPr>
              <a:defRPr lang="ko-KR" altLang="en-US"/>
            </a:pPr>
            <a:r>
              <a:rPr lang="ko-KR" altLang="en-US"/>
              <a:t>발표를 마치겠습니다</a:t>
            </a:r>
          </a:p>
          <a:p>
            <a:pPr>
              <a:defRPr lang="ko-KR" altLang="en-US"/>
            </a:pPr>
            <a:r>
              <a:rPr lang="ko-KR" altLang="en-US"/>
              <a:t>감사합니다</a:t>
            </a:r>
          </a:p>
          <a:p>
            <a:pPr>
              <a:defRPr lang="ko-KR" altLang="en-US"/>
            </a:pPr>
            <a:r>
              <a:rPr lang="ko-KR" altLang="en-US"/>
              <a:t>(클릭)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  <a:defRPr lang="ko-KR" altLang="en-US"/>
            </a:pPr>
            <a:r>
              <a:rPr lang="en-US" altLang="ko-KR" sz="1800" kern="100">
                <a:latin typeface="맑은 고딕"/>
                <a:ea typeface="맑은 고딕"/>
                <a:cs typeface="Times New Roman"/>
              </a:rPr>
              <a:t>(</a:t>
            </a:r>
            <a:r>
              <a:rPr lang="ko-KR" altLang="ko-KR" sz="1800" kern="100">
                <a:latin typeface="맑은 고딕"/>
                <a:ea typeface="맑은 고딕"/>
                <a:cs typeface="Times New Roman"/>
              </a:rPr>
              <a:t>클릭</a:t>
            </a:r>
            <a:r>
              <a:rPr lang="en-US" altLang="ko-KR" sz="1800" kern="100">
                <a:latin typeface="맑은 고딕"/>
                <a:ea typeface="맑은 고딕"/>
                <a:cs typeface="Times New Roman"/>
              </a:rPr>
              <a:t>)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defRPr lang="ko-KR" altLang="en-US"/>
            </a:pPr>
            <a:r>
              <a:rPr lang="ko-KR" altLang="ko-KR" sz="1800" kern="100">
                <a:latin typeface="맑은 고딕"/>
                <a:ea typeface="맑은 고딕"/>
                <a:cs typeface="Times New Roman"/>
              </a:rPr>
              <a:t>저는 이 이미지가 </a:t>
            </a:r>
            <a:r>
              <a:rPr lang="en-US" altLang="ko-KR" sz="1800" kern="100">
                <a:latin typeface="맑은 고딕"/>
                <a:ea typeface="맑은 고딕"/>
                <a:cs typeface="Times New Roman"/>
              </a:rPr>
              <a:t>SIEM</a:t>
            </a:r>
            <a:r>
              <a:rPr lang="ko-KR" altLang="ko-KR" sz="1800" kern="100">
                <a:latin typeface="맑은 고딕"/>
                <a:ea typeface="맑은 고딕"/>
                <a:cs typeface="Times New Roman"/>
              </a:rPr>
              <a:t>을 한 장으로 요약한다고 생각해서 넣어 봤습니다</a:t>
            </a:r>
            <a:r>
              <a:rPr lang="en-US" altLang="ko-KR" sz="1800" kern="100">
                <a:latin typeface="맑은 고딕"/>
                <a:ea typeface="맑은 고딕"/>
                <a:cs typeface="Times New Roman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defRPr lang="ko-KR" altLang="en-US"/>
            </a:pPr>
            <a:r>
              <a:rPr lang="ko-KR" altLang="ko-KR" sz="1800" kern="100">
                <a:latin typeface="맑은 고딕"/>
                <a:ea typeface="맑은 고딕"/>
                <a:cs typeface="Times New Roman"/>
              </a:rPr>
              <a:t>그림처럼 다양한 보안 이벤트를 수집해서 위협을 감지하고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defRPr lang="ko-KR" altLang="en-US"/>
            </a:pPr>
            <a:r>
              <a:rPr lang="ko-KR" altLang="ko-KR" sz="1800" kern="100">
                <a:latin typeface="맑은 고딕"/>
                <a:ea typeface="맑은 고딕"/>
                <a:cs typeface="Times New Roman"/>
              </a:rPr>
              <a:t>보안 사고 관리를 지원하는 것이 </a:t>
            </a:r>
            <a:r>
              <a:rPr lang="en-US" altLang="ko-KR" sz="1800" kern="100">
                <a:latin typeface="맑은 고딕"/>
                <a:ea typeface="맑은 고딕"/>
                <a:cs typeface="Times New Roman"/>
              </a:rPr>
              <a:t>SIEM</a:t>
            </a:r>
            <a:r>
              <a:rPr lang="ko-KR" altLang="ko-KR" sz="1800" kern="100">
                <a:latin typeface="맑은 고딕"/>
                <a:ea typeface="맑은 고딕"/>
                <a:cs typeface="Times New Roman"/>
              </a:rPr>
              <a:t>입니다</a:t>
            </a:r>
            <a:r>
              <a:rPr lang="en-US" altLang="ko-KR" sz="1800" kern="100">
                <a:latin typeface="맑은 고딕"/>
                <a:ea typeface="맑은 고딕"/>
                <a:cs typeface="Times New Roman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defRPr lang="ko-KR" altLang="en-US"/>
            </a:pPr>
            <a:endParaRPr lang="en-US" altLang="ko-KR" sz="1800" kern="100">
              <a:latin typeface="맑은 고딕"/>
              <a:ea typeface="맑은 고딕"/>
              <a:cs typeface="Times New Roman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defRPr lang="ko-KR" altLang="en-US"/>
            </a:pPr>
            <a:r>
              <a:rPr lang="ko-KR" altLang="ko-KR" sz="1800" kern="100">
                <a:latin typeface="맑은 고딕"/>
                <a:ea typeface="맑은 고딕"/>
                <a:cs typeface="Times New Roman"/>
              </a:rPr>
              <a:t>다들 이번 발표를 준비하면서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defRPr lang="ko-KR" altLang="en-US"/>
            </a:pPr>
            <a:r>
              <a:rPr lang="en-US" altLang="ko-KR" sz="1800" kern="100">
                <a:latin typeface="맑은 고딕"/>
                <a:ea typeface="맑은 고딕"/>
                <a:cs typeface="Times New Roman"/>
              </a:rPr>
              <a:t>SIEM</a:t>
            </a:r>
            <a:r>
              <a:rPr lang="ko-KR" altLang="ko-KR" sz="1800" kern="100">
                <a:latin typeface="맑은 고딕"/>
                <a:ea typeface="맑은 고딕"/>
                <a:cs typeface="Times New Roman"/>
              </a:rPr>
              <a:t>이 무엇인지</a:t>
            </a:r>
            <a:r>
              <a:rPr lang="en-US" altLang="ko-KR" sz="1800" kern="100">
                <a:latin typeface="맑은 고딕"/>
                <a:ea typeface="맑은 고딕"/>
                <a:cs typeface="Times New Roman"/>
              </a:rPr>
              <a:t> </a:t>
            </a:r>
            <a:r>
              <a:rPr lang="ko-KR" altLang="en-US" sz="1800" kern="100">
                <a:latin typeface="맑은 고딕"/>
                <a:ea typeface="맑은 고딕"/>
                <a:cs typeface="Times New Roman"/>
              </a:rPr>
              <a:t>제대로 알게 되셨을 것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defRPr lang="ko-KR" altLang="en-US"/>
            </a:pPr>
            <a:r>
              <a:rPr lang="ko-KR" altLang="en-US" sz="1800" kern="100">
                <a:latin typeface="맑은 고딕"/>
                <a:ea typeface="맑은 고딕"/>
                <a:cs typeface="Times New Roman"/>
              </a:rPr>
              <a:t>같아서 개념 설명은 짧게 하고 넘어가겠습니다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defRPr lang="ko-KR" altLang="en-US"/>
            </a:pPr>
            <a:endParaRPr lang="ko-KR" altLang="ko-KR" sz="1800" kern="100">
              <a:latin typeface="맑은 고딕"/>
              <a:ea typeface="맑은 고딕"/>
              <a:cs typeface="Times New Roman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가트너 사에서는</a:t>
            </a:r>
          </a:p>
          <a:p>
            <a:pPr>
              <a:defRPr lang="ko-KR" altLang="en-US"/>
            </a:pPr>
            <a:r>
              <a:rPr lang="ko-KR" altLang="en-US"/>
              <a:t>SIEM 솔루션을 선택할 때</a:t>
            </a:r>
          </a:p>
          <a:p>
            <a:pPr>
              <a:defRPr lang="ko-KR" altLang="en-US"/>
            </a:pPr>
            <a:r>
              <a:rPr lang="ko-KR" altLang="en-US"/>
              <a:t>고려해야 할</a:t>
            </a:r>
          </a:p>
          <a:p>
            <a:pPr>
              <a:defRPr lang="ko-KR" altLang="en-US"/>
            </a:pPr>
            <a:r>
              <a:rPr lang="ko-KR" altLang="en-US"/>
              <a:t>7가지 핵심 사항을 제시합니다.</a:t>
            </a:r>
          </a:p>
          <a:p>
            <a:pPr>
              <a:defRPr lang="ko-KR" altLang="en-US"/>
            </a:pPr>
            <a:r>
              <a:rPr lang="ko-KR" altLang="en-US"/>
              <a:t>내용을 읽어 보면 SIEM이 가지고 있는</a:t>
            </a:r>
          </a:p>
          <a:p>
            <a:pPr>
              <a:defRPr lang="ko-KR" altLang="en-US"/>
            </a:pPr>
            <a:r>
              <a:rPr lang="ko-KR" altLang="en-US"/>
              <a:t>기능 중심의 요소들인 것을 알 수 있습니다.</a:t>
            </a:r>
          </a:p>
          <a:p>
            <a:pPr>
              <a:defRPr lang="ko-KR" altLang="en-US"/>
            </a:pPr>
            <a:r>
              <a:rPr lang="ko-KR" altLang="en-US"/>
              <a:t>모든 사항을 만족한다면 좋겠지만</a:t>
            </a:r>
          </a:p>
          <a:p>
            <a:pPr>
              <a:defRPr lang="ko-KR" altLang="en-US"/>
            </a:pPr>
            <a:r>
              <a:rPr lang="ko-KR" altLang="en-US"/>
              <a:t>그렇게 할 수 없다면 항목별로 점수를 부여해서</a:t>
            </a:r>
          </a:p>
          <a:p>
            <a:pPr>
              <a:defRPr lang="ko-KR" altLang="en-US"/>
            </a:pPr>
            <a:r>
              <a:rPr lang="ko-KR" altLang="en-US"/>
              <a:t>더 중요하게 생각하는 기준을 충족하는</a:t>
            </a:r>
          </a:p>
          <a:p>
            <a:pPr>
              <a:defRPr lang="ko-KR" altLang="en-US"/>
            </a:pPr>
            <a:r>
              <a:rPr lang="ko-KR" altLang="en-US"/>
              <a:t>솔루션을 선택하면 됩니다. </a:t>
            </a:r>
          </a:p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다들 이번 발표를 준비하시면서</a:t>
            </a:r>
          </a:p>
          <a:p>
            <a:pPr>
              <a:defRPr lang="ko-KR" altLang="en-US"/>
            </a:pPr>
            <a:r>
              <a:rPr lang="ko-KR" altLang="en-US"/>
              <a:t>한 번씩은 본 그림이죠?</a:t>
            </a:r>
          </a:p>
          <a:p>
            <a:pPr>
              <a:defRPr lang="ko-KR" altLang="en-US"/>
            </a:pPr>
            <a:r>
              <a:rPr lang="ko-KR" altLang="en-US"/>
              <a:t>위 그림은 가트너 사에서 제시한</a:t>
            </a:r>
          </a:p>
          <a:p>
            <a:pPr>
              <a:defRPr lang="ko-KR" altLang="en-US"/>
            </a:pPr>
            <a:r>
              <a:rPr lang="ko-KR" altLang="en-US"/>
              <a:t>SIEM의 마법의 사분면입니다.</a:t>
            </a:r>
          </a:p>
          <a:p>
            <a:pPr>
              <a:defRPr lang="ko-KR" altLang="en-US"/>
            </a:pPr>
            <a:r>
              <a:rPr lang="ko-KR" altLang="en-US"/>
              <a:t>SIEM 시장은</a:t>
            </a:r>
          </a:p>
          <a:p>
            <a:pPr>
              <a:defRPr lang="ko-KR" altLang="en-US"/>
            </a:pPr>
            <a:r>
              <a:rPr lang="ko-KR" altLang="en-US"/>
              <a:t>2020년 34억 1000만 달러에서</a:t>
            </a:r>
          </a:p>
          <a:p>
            <a:pPr>
              <a:defRPr lang="ko-KR" altLang="en-US"/>
            </a:pPr>
            <a:r>
              <a:rPr lang="ko-KR" altLang="en-US"/>
              <a:t>2021년 41억 달러로 성장했습니다.</a:t>
            </a:r>
          </a:p>
          <a:p>
            <a:pPr>
              <a:defRPr lang="ko-KR" altLang="en-US"/>
            </a:pPr>
            <a:r>
              <a:rPr lang="ko-KR" altLang="en-US"/>
              <a:t>가트너 사는 SIEM 솔루션 구매 결정에</a:t>
            </a:r>
          </a:p>
          <a:p>
            <a:pPr>
              <a:defRPr lang="ko-KR" altLang="en-US"/>
            </a:pPr>
            <a:r>
              <a:rPr lang="ko-KR" altLang="en-US"/>
              <a:t>도움을 주기 위해 해당 사분면을</a:t>
            </a:r>
          </a:p>
          <a:p>
            <a:pPr>
              <a:defRPr lang="ko-KR" altLang="en-US"/>
            </a:pPr>
            <a:r>
              <a:rPr lang="ko-KR" altLang="en-US"/>
              <a:t>만들었다고 합니다</a:t>
            </a:r>
          </a:p>
          <a:p>
            <a:pPr>
              <a:defRPr lang="ko-KR" altLang="en-US"/>
            </a:pPr>
            <a:r>
              <a:rPr lang="ko-KR" altLang="en-US"/>
              <a:t>이 사분면은 2021년부터</a:t>
            </a:r>
          </a:p>
          <a:p>
            <a:pPr>
              <a:defRPr lang="ko-KR" altLang="en-US"/>
            </a:pPr>
            <a:r>
              <a:rPr lang="ko-KR" altLang="en-US"/>
              <a:t>2022년 2월 1일까지</a:t>
            </a:r>
          </a:p>
          <a:p>
            <a:pPr>
              <a:defRPr lang="ko-KR" altLang="en-US"/>
            </a:pPr>
            <a:r>
              <a:rPr lang="ko-KR" altLang="en-US"/>
              <a:t>시장에 제공된 솔루션을 기준으로</a:t>
            </a:r>
          </a:p>
          <a:p>
            <a:pPr>
              <a:defRPr lang="ko-KR" altLang="en-US"/>
            </a:pPr>
            <a:r>
              <a:rPr lang="ko-KR" altLang="en-US"/>
              <a:t>평가하였습니다</a:t>
            </a:r>
          </a:p>
          <a:p>
            <a:pPr>
              <a:defRPr lang="ko-KR" altLang="en-US"/>
            </a:pPr>
            <a:r>
              <a:rPr lang="ko-KR" altLang="en-US"/>
              <a:t>이 그림을 보시면서 어떤 기준으로</a:t>
            </a:r>
          </a:p>
          <a:p>
            <a:pPr>
              <a:defRPr lang="ko-KR" altLang="en-US"/>
            </a:pPr>
            <a:r>
              <a:rPr lang="ko-KR" altLang="en-US"/>
              <a:t>사분면에 포함을 시키는 거지?</a:t>
            </a:r>
          </a:p>
          <a:p>
            <a:pPr>
              <a:defRPr lang="ko-KR" altLang="en-US"/>
            </a:pPr>
            <a:r>
              <a:rPr lang="ko-KR" altLang="en-US"/>
              <a:t>하고 궁금해져서</a:t>
            </a:r>
          </a:p>
          <a:p>
            <a:pPr>
              <a:defRPr lang="ko-KR" altLang="en-US"/>
            </a:pPr>
            <a:r>
              <a:rPr lang="ko-KR" altLang="en-US"/>
              <a:t>마법의 사분면에 포함시키는 기준을</a:t>
            </a:r>
          </a:p>
          <a:p>
            <a:pPr>
              <a:defRPr lang="ko-KR" altLang="en-US"/>
            </a:pPr>
            <a:r>
              <a:rPr lang="ko-KR" altLang="en-US"/>
              <a:t>알아보았습니다.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SIEM 솔루션이 마법의 사분면에</a:t>
            </a:r>
          </a:p>
          <a:p>
            <a:pPr>
              <a:defRPr lang="ko-KR" altLang="en-US"/>
            </a:pPr>
            <a:r>
              <a:rPr lang="ko-KR" altLang="en-US"/>
              <a:t>포함되기 위해서는</a:t>
            </a:r>
          </a:p>
          <a:p>
            <a:pPr>
              <a:defRPr lang="ko-KR" altLang="en-US"/>
            </a:pPr>
            <a:r>
              <a:rPr lang="ko-KR" altLang="en-US"/>
              <a:t>첫 번째로 클라우드 기반으로</a:t>
            </a:r>
          </a:p>
          <a:p>
            <a:pPr>
              <a:defRPr lang="ko-KR" altLang="en-US"/>
            </a:pPr>
            <a:r>
              <a:rPr lang="ko-KR" altLang="en-US"/>
              <a:t>고객에게 서비스를 제공하는 제품이어야 합니다</a:t>
            </a:r>
          </a:p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두 번째로 보안 오케스트레이션인 SOAR,</a:t>
            </a:r>
          </a:p>
          <a:p>
            <a:pPr>
              <a:defRPr lang="ko-KR" altLang="en-US"/>
            </a:pPr>
            <a:r>
              <a:rPr lang="ko-KR" altLang="en-US"/>
              <a:t>위협 인텔리전스 플랫폼인 TIP,</a:t>
            </a:r>
          </a:p>
          <a:p>
            <a:pPr>
              <a:defRPr lang="ko-KR" altLang="en-US"/>
            </a:pPr>
            <a:r>
              <a:rPr lang="ko-KR" altLang="en-US"/>
              <a:t>1년 이상의 장기 데이터 저장 같은 기능을</a:t>
            </a:r>
          </a:p>
          <a:p>
            <a:pPr>
              <a:defRPr lang="ko-KR" altLang="en-US"/>
            </a:pPr>
            <a:r>
              <a:rPr lang="ko-KR" altLang="en-US"/>
              <a:t>2가지 이상 가지고 있어야 합니다.</a:t>
            </a:r>
          </a:p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세 번째로 해당 솔루션이 다른 회사의</a:t>
            </a:r>
          </a:p>
          <a:p>
            <a:pPr>
              <a:defRPr lang="ko-KR" altLang="en-US"/>
            </a:pPr>
            <a:r>
              <a:rPr lang="ko-KR" altLang="en-US"/>
              <a:t>기종에서도 로그를 수집하고</a:t>
            </a:r>
          </a:p>
          <a:p>
            <a:pPr>
              <a:defRPr lang="ko-KR" altLang="en-US"/>
            </a:pPr>
            <a:r>
              <a:rPr lang="ko-KR" altLang="en-US"/>
              <a:t>분석할 수 있어야 합니다.</a:t>
            </a:r>
          </a:p>
          <a:p>
            <a:pPr>
              <a:defRPr lang="ko-KR" altLang="en-US"/>
            </a:pPr>
            <a:r>
              <a:rPr lang="ko-KR" altLang="en-US"/>
              <a:t>이 경우 10개 이상의 보안 기술 공급 업체와</a:t>
            </a:r>
          </a:p>
          <a:p>
            <a:pPr>
              <a:defRPr lang="ko-KR" altLang="en-US"/>
            </a:pPr>
            <a:r>
              <a:rPr lang="ko-KR" altLang="en-US"/>
              <a:t>공식적인 파트너십 관계를 맺어야 합니다.</a:t>
            </a:r>
          </a:p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마지막으로 2022년 2월 기준</a:t>
            </a:r>
          </a:p>
          <a:p>
            <a:pPr>
              <a:defRPr lang="ko-KR" altLang="en-US"/>
            </a:pPr>
            <a:r>
              <a:rPr lang="ko-KR" altLang="en-US"/>
              <a:t>클라우드 네이티브 라이선스 및</a:t>
            </a:r>
          </a:p>
          <a:p>
            <a:pPr>
              <a:defRPr lang="ko-KR" altLang="en-US"/>
            </a:pPr>
            <a:r>
              <a:rPr lang="ko-KR" altLang="en-US"/>
              <a:t>유지 관리 수익이</a:t>
            </a:r>
          </a:p>
          <a:p>
            <a:pPr>
              <a:defRPr lang="ko-KR" altLang="en-US"/>
            </a:pPr>
            <a:r>
              <a:rPr lang="ko-KR" altLang="en-US"/>
              <a:t>5천만 달러를 초과해야 합니다.</a:t>
            </a:r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이것들 외에도 몇 가지 기준이 더 있습니다.</a:t>
            </a:r>
          </a:p>
          <a:p>
            <a:pPr>
              <a:defRPr lang="ko-KR" altLang="en-US"/>
            </a:pPr>
            <a:r>
              <a:rPr lang="ko-KR" altLang="en-US"/>
              <a:t>이러한 기준들을 준수해야</a:t>
            </a:r>
          </a:p>
          <a:p>
            <a:pPr>
              <a:defRPr lang="ko-KR" altLang="en-US"/>
            </a:pPr>
            <a:r>
              <a:rPr lang="ko-KR" altLang="en-US"/>
              <a:t>사분면에 포함이 되기 때문에</a:t>
            </a:r>
          </a:p>
          <a:p>
            <a:pPr>
              <a:defRPr lang="ko-KR" altLang="en-US"/>
            </a:pPr>
            <a:r>
              <a:rPr lang="ko-KR" altLang="en-US"/>
              <a:t>매해 솔루션이 추가되기도 하고</a:t>
            </a:r>
          </a:p>
          <a:p>
            <a:pPr>
              <a:defRPr lang="ko-KR" altLang="en-US"/>
            </a:pPr>
            <a:r>
              <a:rPr lang="ko-KR" altLang="en-US"/>
              <a:t>빠지기도 합니다.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이제 사분면의 요소를</a:t>
            </a:r>
          </a:p>
          <a:p>
            <a:pPr>
              <a:defRPr lang="ko-KR" altLang="en-US"/>
            </a:pPr>
            <a:r>
              <a:rPr lang="ko-KR" altLang="en-US"/>
              <a:t>하나하나 뜯어보겠습니다.</a:t>
            </a:r>
          </a:p>
          <a:p>
            <a:pPr>
              <a:defRPr lang="ko-KR" altLang="en-US"/>
            </a:pPr>
            <a:r>
              <a:rPr lang="ko-KR" altLang="en-US"/>
              <a:t>왼쪽 하단에 보시면 x축과 y축에</a:t>
            </a:r>
          </a:p>
          <a:p>
            <a:pPr>
              <a:defRPr lang="ko-KR" altLang="en-US"/>
            </a:pPr>
            <a:r>
              <a:rPr lang="ko-KR" altLang="en-US"/>
              <a:t>적힌 내용이 있습니다.</a:t>
            </a:r>
          </a:p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해당 내용은 마법의 사분면에</a:t>
            </a:r>
          </a:p>
          <a:p>
            <a:pPr>
              <a:defRPr lang="ko-KR" altLang="en-US"/>
            </a:pPr>
            <a:r>
              <a:rPr lang="ko-KR" altLang="en-US"/>
              <a:t>소속된 솔루션의 평가 기준입니다.</a:t>
            </a:r>
          </a:p>
          <a:p>
            <a:pPr>
              <a:defRPr lang="ko-KR" altLang="en-US"/>
            </a:pPr>
            <a:r>
              <a:rPr lang="ko-KR" altLang="en-US"/>
              <a:t>Y축에 있는 것은 실행 능력이고 </a:t>
            </a:r>
          </a:p>
          <a:p>
            <a:pPr>
              <a:defRPr lang="ko-KR" altLang="en-US"/>
            </a:pPr>
            <a:r>
              <a:rPr lang="ko-KR" altLang="en-US"/>
              <a:t>X축에 있는 것은 비전의 완성도입니다.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평가 기준에 포함되는</a:t>
            </a:r>
          </a:p>
          <a:p>
            <a:pPr>
              <a:defRPr lang="ko-KR" altLang="en-US"/>
            </a:pPr>
            <a:r>
              <a:rPr lang="ko-KR" altLang="en-US"/>
              <a:t>항목들을 살펴보겠습니다.</a:t>
            </a:r>
          </a:p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이름에서 알 수 있듯이 실행 능력은</a:t>
            </a:r>
          </a:p>
          <a:p>
            <a:pPr>
              <a:defRPr lang="ko-KR" altLang="en-US"/>
            </a:pPr>
            <a:r>
              <a:rPr lang="ko-KR" altLang="en-US"/>
              <a:t>현재 SIEM 솔루션 제품 자체에 대한</a:t>
            </a:r>
          </a:p>
          <a:p>
            <a:pPr>
              <a:defRPr lang="ko-KR" altLang="en-US"/>
            </a:pPr>
            <a:r>
              <a:rPr lang="ko-KR" altLang="en-US"/>
              <a:t>요소들을 평가합니다.</a:t>
            </a:r>
          </a:p>
          <a:p>
            <a:pPr>
              <a:defRPr lang="ko-KR" altLang="en-US"/>
            </a:pPr>
            <a:r>
              <a:rPr lang="ko-KR" altLang="en-US"/>
              <a:t>비전의 완성도는 미래에</a:t>
            </a:r>
          </a:p>
          <a:p>
            <a:pPr>
              <a:defRPr lang="ko-KR" altLang="en-US"/>
            </a:pPr>
            <a:r>
              <a:rPr lang="ko-KR" altLang="en-US"/>
              <a:t>기업이 나아가는 방향이나</a:t>
            </a:r>
          </a:p>
          <a:p>
            <a:pPr>
              <a:defRPr lang="ko-KR" altLang="en-US"/>
            </a:pPr>
            <a:r>
              <a:rPr lang="ko-KR" altLang="en-US"/>
              <a:t>전략을 평가합니다.</a:t>
            </a:r>
          </a:p>
          <a:p>
            <a:pPr>
              <a:defRPr lang="ko-KR" altLang="en-US"/>
            </a:pPr>
            <a:r>
              <a:rPr lang="ko-KR" altLang="en-US"/>
              <a:t>색칠되어 있는 항목인 제품과 서비스,</a:t>
            </a:r>
          </a:p>
          <a:p>
            <a:pPr>
              <a:defRPr lang="ko-KR" altLang="en-US"/>
            </a:pPr>
            <a:r>
              <a:rPr lang="ko-KR" altLang="en-US"/>
              <a:t>시장 대응 및 기록,</a:t>
            </a:r>
          </a:p>
          <a:p>
            <a:pPr>
              <a:defRPr lang="ko-KR" altLang="en-US"/>
            </a:pPr>
            <a:r>
              <a:rPr lang="ko-KR" altLang="en-US"/>
              <a:t>시장 이해, 오퍼링 전략, 혁신은</a:t>
            </a:r>
          </a:p>
          <a:p>
            <a:pPr>
              <a:defRPr lang="ko-KR" altLang="en-US"/>
            </a:pPr>
            <a:r>
              <a:rPr lang="ko-KR" altLang="en-US"/>
              <a:t>평가 시 상대적으로</a:t>
            </a:r>
          </a:p>
          <a:p>
            <a:pPr>
              <a:defRPr lang="ko-KR" altLang="en-US"/>
            </a:pPr>
            <a:r>
              <a:rPr lang="ko-KR" altLang="en-US"/>
              <a:t>높은 가중치를 주는 요소들입니다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다시 사분면으로 돌아가 보자면</a:t>
            </a:r>
          </a:p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마이크로소프트는 실행 능력에서</a:t>
            </a:r>
          </a:p>
          <a:p>
            <a:pPr>
              <a:defRPr lang="ko-KR" altLang="en-US"/>
            </a:pPr>
            <a:r>
              <a:rPr lang="ko-KR" altLang="en-US"/>
              <a:t>가장 우수한 위치를 차지하고 있고</a:t>
            </a:r>
          </a:p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구루쿨은 비전의 완성도에서</a:t>
            </a:r>
          </a:p>
          <a:p>
            <a:pPr>
              <a:defRPr lang="ko-KR" altLang="en-US"/>
            </a:pPr>
            <a:r>
              <a:rPr lang="ko-KR" altLang="en-US"/>
              <a:t>가장 우수한 성적을 보이고 있습니다.</a:t>
            </a:r>
          </a:p>
          <a:p>
            <a:pPr>
              <a:defRPr lang="ko-KR" altLang="en-US"/>
            </a:pPr>
            <a:r>
              <a:rPr lang="ko-KR" altLang="en-US"/>
              <a:t>이처럼 기업마다 강세를 보이는</a:t>
            </a:r>
          </a:p>
          <a:p>
            <a:pPr>
              <a:defRPr lang="ko-KR" altLang="en-US"/>
            </a:pPr>
            <a:r>
              <a:rPr lang="ko-KR" altLang="en-US"/>
              <a:t>부분이 다르다는 것을 알 수 있습니다.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이번에는</a:t>
            </a:r>
          </a:p>
          <a:p>
            <a:pPr>
              <a:defRPr lang="ko-KR" altLang="en-US"/>
            </a:pPr>
            <a:r>
              <a:rPr lang="ko-KR" altLang="en-US"/>
              <a:t>(클릭)</a:t>
            </a:r>
          </a:p>
          <a:p>
            <a:pPr>
              <a:defRPr lang="ko-KR" altLang="en-US"/>
            </a:pPr>
            <a:r>
              <a:rPr lang="ko-KR" altLang="en-US"/>
              <a:t>리더, 도전자, 선지자, 틈새 시장으로</a:t>
            </a:r>
          </a:p>
          <a:p>
            <a:pPr>
              <a:defRPr lang="ko-KR" altLang="en-US"/>
            </a:pPr>
            <a:r>
              <a:rPr lang="ko-KR" altLang="en-US"/>
              <a:t>나뉘어진.각각의 사분면 영역에</a:t>
            </a:r>
          </a:p>
          <a:p>
            <a:pPr>
              <a:defRPr lang="ko-KR" altLang="en-US"/>
            </a:pPr>
            <a:r>
              <a:rPr lang="ko-KR" altLang="en-US"/>
              <a:t>대해 설명하겠습니다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7D53FCE-0329-4345-A33A-C2B4A3DE0DC4}" type="slidenum">
              <a:rPr lang="ko-KR" altLang="en-US"/>
              <a:pPr lvl="0">
                <a:defRPr lang="ko-KR" altLang="en-US"/>
              </a:pPr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0DBE4C-6AB6-4BA2-57FC-DAA548B1B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BD71E1-485B-5A3F-6BFD-901DD9975F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4F3470-ED75-1FCE-400A-CE4FD15A2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EDB440-E2F2-A3AD-EAE3-8D2CAC361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0AD203-252F-3B44-826A-D97DA0730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529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584F8-4D17-47BF-D4CC-8888B16AD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E109540-7630-B9D2-59C0-B8FAB9B023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5FBB7B-3747-2429-2914-FA4A66E43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591B34-194E-5CD2-3780-134C04FE5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A79E2D-9A11-7D77-45A7-3ABFFCF68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83C160-2ED1-7E77-5607-F4D218322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832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57D39-EE8C-8E9A-B4A8-6FAC292DD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8CC399-EA96-04FA-9607-A3EB8F9817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8C4135-1F23-6958-4EAF-69B463F24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FD826D-9F31-BE1A-50B0-4789C77C0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71AA0A-E658-C628-177F-C5854C526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01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19FB527-B31C-BAA1-6530-3485395A98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33E080-4B0B-2411-780B-ABCB9D6AE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77F8BB-E7F2-2856-C0AD-FD9836A66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A0D645-8DBA-26F1-14BA-A3FBA0A98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7500E0-7D34-6A87-39BF-A960B573E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27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635A8-239B-AF02-1BD0-F11A92F8F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8CEC23-52EB-9C6D-1837-F5CB942E8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33D75-5DA6-1B48-E245-8E3857A6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05C966-478A-EB11-4FCD-A00BF979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2E2233-5BE8-DE57-FE65-B8D2D6E3C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404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0C84C5-5CE2-2708-C895-634D7E17A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01B3B8-18F1-8FF8-0468-798D2572F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F6B78E-90C5-518E-37C9-F7A5E334A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A64458-618B-26A3-68FF-4E112BF12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3CEB34-0AF1-4011-9376-0E8AF163E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742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6B325C-C04C-CED1-CA15-507D66325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A14FBF-5C46-0405-1125-2A926B3F0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F5BC3C-CD15-2944-A191-E13B9C0C0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7167CC-9991-E8C9-84DA-190F0C44E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A0C366-6D15-B0CF-CB9D-BDDF1E9F1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DE4103-0B93-E186-CE02-1ED164D84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048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276AD1-979E-402F-E9F1-5A3ECDBE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8870D1-2DAE-DC06-4FA8-0D3B61D58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EDA8C3-91DD-F2D3-0E49-598CEB497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7E78C7-595E-BE56-4D77-81FC142196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68ABE3-4069-9FF3-C6F8-3EA08D234A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2955B4-8C2B-C888-4268-ADE80685B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6AB6CE3-0E3C-A1A1-AA0E-03E96E6F3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FEB185-C8CA-042E-E1B7-4B98AB77E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64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4D0620-B5AB-83D3-52D3-2F409BD94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C68FB4-81E1-E60C-DC76-089908007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C0E8393-4389-0536-FFF8-C97A36FC3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2DF9DD9-583A-C280-CC96-5F83BEA0D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155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CE1F8B1-FE97-EBDD-586C-427AC770AA0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A14D8B-51E1-F074-3EA5-355980A34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2BE1A9C-5DA1-0E03-470E-5084EB488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206011-375F-0349-6281-DF92B5717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353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CE1F8B1-FE97-EBDD-586C-427AC770AA0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A14D8B-51E1-F074-3EA5-355980A34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2BE1A9C-5DA1-0E03-470E-5084EB488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206011-375F-0349-6281-DF92B5717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154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7DFC04-71E8-CE79-C70A-969F15B4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6D804F-014B-F5DB-06B1-6931CC231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1CB576-98E5-D082-9FDA-7188A503A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1AEBDA-89D8-E4DD-252A-2C2B7EA7C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FC1B2A-0F3A-CCC3-CFF4-0667D0195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8FA124-8081-9889-3E89-EAF00E8C7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769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B57034A-7644-C986-9AB7-1881E867E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A744D4-17D8-0666-66EC-9368DD65F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844947-220B-A9D8-71B8-AE97F4F31A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F6A0F-3B97-4D8F-957A-977AD0ADBB8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7D3C01-4B9B-3D7B-D06B-9E317A8DEF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122AF7-5B72-5003-E0B6-54EF57E06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F0D16-DE91-49B5-A029-D44BD88A4D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758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2E6418-A16C-3DF2-FEBE-6A4F1CE1DB26}"/>
              </a:ext>
            </a:extLst>
          </p:cNvPr>
          <p:cNvSpPr txBox="1"/>
          <p:nvPr/>
        </p:nvSpPr>
        <p:spPr>
          <a:xfrm>
            <a:off x="552344" y="2713580"/>
            <a:ext cx="71393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SIEM</a:t>
            </a:r>
            <a:endParaRPr lang="ko-KR" altLang="en-US" sz="8000" b="1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A958869-71E3-0225-E243-1E0EE24BAAAC}"/>
              </a:ext>
            </a:extLst>
          </p:cNvPr>
          <p:cNvCxnSpPr>
            <a:cxnSpLocks/>
          </p:cNvCxnSpPr>
          <p:nvPr/>
        </p:nvCxnSpPr>
        <p:spPr>
          <a:xfrm>
            <a:off x="686816" y="2464420"/>
            <a:ext cx="1150518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F849161-DC9F-855D-AA0D-D60E10DB2496}"/>
              </a:ext>
            </a:extLst>
          </p:cNvPr>
          <p:cNvSpPr txBox="1"/>
          <p:nvPr/>
        </p:nvSpPr>
        <p:spPr>
          <a:xfrm>
            <a:off x="625854" y="3971303"/>
            <a:ext cx="6925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Gartner</a:t>
            </a:r>
            <a:r>
              <a:rPr lang="ko-KR" altLang="en-US" sz="2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사의 </a:t>
            </a:r>
            <a:r>
              <a:rPr lang="en-US" altLang="ko-KR" sz="2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Magic Quadrant for SIEM</a:t>
            </a:r>
            <a:r>
              <a:rPr lang="ko-KR" altLang="en-US" sz="2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중심으로</a:t>
            </a:r>
            <a:r>
              <a:rPr lang="en-US" altLang="ko-KR" sz="2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ko-KR" altLang="en-US" sz="2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BD6661-3032-A530-C15E-C5E620F4FB90}"/>
              </a:ext>
            </a:extLst>
          </p:cNvPr>
          <p:cNvSpPr txBox="1"/>
          <p:nvPr/>
        </p:nvSpPr>
        <p:spPr>
          <a:xfrm>
            <a:off x="304800" y="4832176"/>
            <a:ext cx="1739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발표자 김소현</a:t>
            </a:r>
          </a:p>
        </p:txBody>
      </p:sp>
    </p:spTree>
    <p:extLst>
      <p:ext uri="{BB962C8B-B14F-4D97-AF65-F5344CB8AC3E}">
        <p14:creationId xmlns:p14="http://schemas.microsoft.com/office/powerpoint/2010/main" val="144075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5C5E306-7DE0-6306-6847-DB3CD2EC9E70}"/>
              </a:ext>
            </a:extLst>
          </p:cNvPr>
          <p:cNvSpPr/>
          <p:nvPr/>
        </p:nvSpPr>
        <p:spPr>
          <a:xfrm>
            <a:off x="363448" y="335362"/>
            <a:ext cx="1152086" cy="479503"/>
          </a:xfrm>
          <a:prstGeom prst="roundRect">
            <a:avLst>
              <a:gd name="adj" fmla="val 3609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E6D75F-5329-F9DB-9EDF-00D1B5BDEEE8}"/>
              </a:ext>
            </a:extLst>
          </p:cNvPr>
          <p:cNvSpPr txBox="1"/>
          <p:nvPr/>
        </p:nvSpPr>
        <p:spPr>
          <a:xfrm>
            <a:off x="1718718" y="335362"/>
            <a:ext cx="1726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 err="1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사분면</a:t>
            </a:r>
            <a:r>
              <a:rPr lang="ko-KR" altLang="en-US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설명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EC8A33-445F-9CB2-79E6-8435D60F471A}"/>
              </a:ext>
            </a:extLst>
          </p:cNvPr>
          <p:cNvSpPr txBox="1"/>
          <p:nvPr/>
        </p:nvSpPr>
        <p:spPr>
          <a:xfrm>
            <a:off x="508123" y="375058"/>
            <a:ext cx="862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Part</a:t>
            </a:r>
            <a:r>
              <a:rPr lang="ko-KR" altLang="en-US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endParaRPr lang="ko-KR" altLang="en-US" sz="2000" b="1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53DE2CA-8937-4340-ACC6-244859F23C66}"/>
              </a:ext>
            </a:extLst>
          </p:cNvPr>
          <p:cNvGrpSpPr/>
          <p:nvPr/>
        </p:nvGrpSpPr>
        <p:grpSpPr>
          <a:xfrm>
            <a:off x="939491" y="2431243"/>
            <a:ext cx="2049519" cy="2446944"/>
            <a:chOff x="939491" y="2431243"/>
            <a:chExt cx="2049519" cy="2037605"/>
          </a:xfrm>
        </p:grpSpPr>
        <p:sp>
          <p:nvSpPr>
            <p:cNvPr id="222" name="직사각형 221">
              <a:extLst>
                <a:ext uri="{FF2B5EF4-FFF2-40B4-BE49-F238E27FC236}">
                  <a16:creationId xmlns:a16="http://schemas.microsoft.com/office/drawing/2014/main" id="{7C9BE4E9-156B-8E0C-C019-B10333A27E8A}"/>
                </a:ext>
              </a:extLst>
            </p:cNvPr>
            <p:cNvSpPr/>
            <p:nvPr/>
          </p:nvSpPr>
          <p:spPr>
            <a:xfrm>
              <a:off x="939491" y="2431245"/>
              <a:ext cx="2041451" cy="199551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23" name="직사각형 222">
              <a:extLst>
                <a:ext uri="{FF2B5EF4-FFF2-40B4-BE49-F238E27FC236}">
                  <a16:creationId xmlns:a16="http://schemas.microsoft.com/office/drawing/2014/main" id="{944FB815-C68C-6B3F-1909-8BBB18AF8BBF}"/>
                </a:ext>
              </a:extLst>
            </p:cNvPr>
            <p:cNvSpPr/>
            <p:nvPr/>
          </p:nvSpPr>
          <p:spPr>
            <a:xfrm>
              <a:off x="939491" y="2431243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CF828576-7B84-088B-DEEB-F9002C696CFA}"/>
                </a:ext>
              </a:extLst>
            </p:cNvPr>
            <p:cNvSpPr txBox="1"/>
            <p:nvPr/>
          </p:nvSpPr>
          <p:spPr>
            <a:xfrm>
              <a:off x="1605473" y="2546216"/>
              <a:ext cx="6783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리더</a:t>
              </a:r>
            </a:p>
          </p:txBody>
        </p:sp>
        <p:sp>
          <p:nvSpPr>
            <p:cNvPr id="237" name="TextBox 236">
              <a:extLst>
                <a:ext uri="{FF2B5EF4-FFF2-40B4-BE49-F238E27FC236}">
                  <a16:creationId xmlns:a16="http://schemas.microsoft.com/office/drawing/2014/main" id="{8895BA30-E2A7-E4BA-F461-13EEAFD38C7F}"/>
                </a:ext>
              </a:extLst>
            </p:cNvPr>
            <p:cNvSpPr txBox="1"/>
            <p:nvPr/>
          </p:nvSpPr>
          <p:spPr>
            <a:xfrm>
              <a:off x="1122194" y="3217287"/>
              <a:ext cx="1866816" cy="1251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시장의 요구 사항을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성공적으로 충족하며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상대적으로 높은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시장 점유율 차지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8F9037BF-A7F5-4510-AC4A-61171B325397}"/>
              </a:ext>
            </a:extLst>
          </p:cNvPr>
          <p:cNvGrpSpPr/>
          <p:nvPr/>
        </p:nvGrpSpPr>
        <p:grpSpPr>
          <a:xfrm>
            <a:off x="3698048" y="2431243"/>
            <a:ext cx="2041452" cy="2446943"/>
            <a:chOff x="3698048" y="2431243"/>
            <a:chExt cx="2041452" cy="2037606"/>
          </a:xfrm>
        </p:grpSpPr>
        <p:sp>
          <p:nvSpPr>
            <p:cNvPr id="225" name="직사각형 224">
              <a:extLst>
                <a:ext uri="{FF2B5EF4-FFF2-40B4-BE49-F238E27FC236}">
                  <a16:creationId xmlns:a16="http://schemas.microsoft.com/office/drawing/2014/main" id="{0FAB6FC5-EC2F-D1EC-DD06-0B98B07DC59E}"/>
                </a:ext>
              </a:extLst>
            </p:cNvPr>
            <p:cNvSpPr/>
            <p:nvPr/>
          </p:nvSpPr>
          <p:spPr>
            <a:xfrm>
              <a:off x="3698049" y="2431245"/>
              <a:ext cx="2041451" cy="199551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31" name="직사각형 230">
              <a:extLst>
                <a:ext uri="{FF2B5EF4-FFF2-40B4-BE49-F238E27FC236}">
                  <a16:creationId xmlns:a16="http://schemas.microsoft.com/office/drawing/2014/main" id="{D4A9F311-8096-9FD0-6498-94D50549966A}"/>
                </a:ext>
              </a:extLst>
            </p:cNvPr>
            <p:cNvSpPr/>
            <p:nvPr/>
          </p:nvSpPr>
          <p:spPr>
            <a:xfrm>
              <a:off x="3698048" y="2431243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id="{1B201F6B-3FD5-88A5-F7F9-64F72411D1B5}"/>
                </a:ext>
              </a:extLst>
            </p:cNvPr>
            <p:cNvSpPr txBox="1"/>
            <p:nvPr/>
          </p:nvSpPr>
          <p:spPr>
            <a:xfrm>
              <a:off x="4263840" y="2546216"/>
              <a:ext cx="9252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도전자</a:t>
              </a:r>
            </a:p>
          </p:txBody>
        </p: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96EEF8CA-FD93-FEFC-4981-1D912F6C52D4}"/>
                </a:ext>
              </a:extLst>
            </p:cNvPr>
            <p:cNvSpPr txBox="1"/>
            <p:nvPr/>
          </p:nvSpPr>
          <p:spPr>
            <a:xfrm>
              <a:off x="3825622" y="3217288"/>
              <a:ext cx="1850376" cy="1251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시장의 요구 사항을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어느 정도 충족하며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판매량과 브랜드 가치로 실행 능력 입증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3B1CE720-9609-4E43-AC6C-DF2525ACB912}"/>
              </a:ext>
            </a:extLst>
          </p:cNvPr>
          <p:cNvGrpSpPr/>
          <p:nvPr/>
        </p:nvGrpSpPr>
        <p:grpSpPr>
          <a:xfrm>
            <a:off x="6456605" y="2431243"/>
            <a:ext cx="2041453" cy="2396391"/>
            <a:chOff x="6456605" y="2431243"/>
            <a:chExt cx="2041453" cy="1995513"/>
          </a:xfrm>
        </p:grpSpPr>
        <p:sp>
          <p:nvSpPr>
            <p:cNvPr id="226" name="직사각형 225">
              <a:extLst>
                <a:ext uri="{FF2B5EF4-FFF2-40B4-BE49-F238E27FC236}">
                  <a16:creationId xmlns:a16="http://schemas.microsoft.com/office/drawing/2014/main" id="{56E320D2-6CF7-6819-4E39-17B2B9EAC5E9}"/>
                </a:ext>
              </a:extLst>
            </p:cNvPr>
            <p:cNvSpPr/>
            <p:nvPr/>
          </p:nvSpPr>
          <p:spPr>
            <a:xfrm>
              <a:off x="6456607" y="2431245"/>
              <a:ext cx="2041451" cy="199551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33" name="직사각형 232">
              <a:extLst>
                <a:ext uri="{FF2B5EF4-FFF2-40B4-BE49-F238E27FC236}">
                  <a16:creationId xmlns:a16="http://schemas.microsoft.com/office/drawing/2014/main" id="{A646960E-6432-41CE-8F0E-633C05CF442A}"/>
                </a:ext>
              </a:extLst>
            </p:cNvPr>
            <p:cNvSpPr/>
            <p:nvPr/>
          </p:nvSpPr>
          <p:spPr>
            <a:xfrm>
              <a:off x="6456605" y="2431243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34" name="TextBox 233">
              <a:extLst>
                <a:ext uri="{FF2B5EF4-FFF2-40B4-BE49-F238E27FC236}">
                  <a16:creationId xmlns:a16="http://schemas.microsoft.com/office/drawing/2014/main" id="{4AEE94E1-7ECD-7E8E-B184-DB6633C8453B}"/>
                </a:ext>
              </a:extLst>
            </p:cNvPr>
            <p:cNvSpPr txBox="1"/>
            <p:nvPr/>
          </p:nvSpPr>
          <p:spPr>
            <a:xfrm>
              <a:off x="7023198" y="2546216"/>
              <a:ext cx="9252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선지자</a:t>
              </a:r>
            </a:p>
          </p:txBody>
        </p: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D77A00BE-0148-2590-3FB0-94CE3BC750C4}"/>
                </a:ext>
              </a:extLst>
            </p:cNvPr>
            <p:cNvSpPr txBox="1"/>
            <p:nvPr/>
          </p:nvSpPr>
          <p:spPr>
            <a:xfrm>
              <a:off x="6644376" y="3333061"/>
              <a:ext cx="1682895" cy="796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시장의 일반적 요구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사항을 충족하지만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실행 능력이 낮음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63DBAE6-17C2-42E3-B87D-34276DD162BC}"/>
              </a:ext>
            </a:extLst>
          </p:cNvPr>
          <p:cNvGrpSpPr/>
          <p:nvPr/>
        </p:nvGrpSpPr>
        <p:grpSpPr>
          <a:xfrm>
            <a:off x="9215162" y="2431243"/>
            <a:ext cx="2041455" cy="2396389"/>
            <a:chOff x="9215162" y="2431243"/>
            <a:chExt cx="2041455" cy="1995513"/>
          </a:xfrm>
        </p:grpSpPr>
        <p:sp>
          <p:nvSpPr>
            <p:cNvPr id="224" name="직사각형 223">
              <a:extLst>
                <a:ext uri="{FF2B5EF4-FFF2-40B4-BE49-F238E27FC236}">
                  <a16:creationId xmlns:a16="http://schemas.microsoft.com/office/drawing/2014/main" id="{FAF6AACC-6CDA-6665-E2D4-556F5FABF60C}"/>
                </a:ext>
              </a:extLst>
            </p:cNvPr>
            <p:cNvSpPr/>
            <p:nvPr/>
          </p:nvSpPr>
          <p:spPr>
            <a:xfrm>
              <a:off x="9215166" y="2431245"/>
              <a:ext cx="2041451" cy="199551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35" name="직사각형 234">
              <a:extLst>
                <a:ext uri="{FF2B5EF4-FFF2-40B4-BE49-F238E27FC236}">
                  <a16:creationId xmlns:a16="http://schemas.microsoft.com/office/drawing/2014/main" id="{B8416C51-3751-DEDD-6DDC-AFBC56A53ABA}"/>
                </a:ext>
              </a:extLst>
            </p:cNvPr>
            <p:cNvSpPr/>
            <p:nvPr/>
          </p:nvSpPr>
          <p:spPr>
            <a:xfrm>
              <a:off x="9215162" y="2431243"/>
              <a:ext cx="2041451" cy="6042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9EC91A31-6C62-9A59-00D0-8AC59163E11B}"/>
                </a:ext>
              </a:extLst>
            </p:cNvPr>
            <p:cNvSpPr txBox="1"/>
            <p:nvPr/>
          </p:nvSpPr>
          <p:spPr>
            <a:xfrm>
              <a:off x="9612425" y="2546216"/>
              <a:ext cx="1247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틈새 시장</a:t>
              </a:r>
            </a:p>
          </p:txBody>
        </p: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4A932775-2A4A-8D9A-84F2-38B74D25AD04}"/>
                </a:ext>
              </a:extLst>
            </p:cNvPr>
            <p:cNvSpPr txBox="1"/>
            <p:nvPr/>
          </p:nvSpPr>
          <p:spPr>
            <a:xfrm>
              <a:off x="9394439" y="3265515"/>
              <a:ext cx="1682895" cy="1042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시장 요구 사항의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하위 항목에 적합한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기술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제공하여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일부 제한적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613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E6D75F-5329-F9DB-9EDF-00D1B5BDEEE8}"/>
              </a:ext>
            </a:extLst>
          </p:cNvPr>
          <p:cNvSpPr txBox="1"/>
          <p:nvPr/>
        </p:nvSpPr>
        <p:spPr>
          <a:xfrm>
            <a:off x="569186" y="335362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참고 문헌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CA738D-CB81-B399-755E-2E31F6BA2523}"/>
              </a:ext>
            </a:extLst>
          </p:cNvPr>
          <p:cNvSpPr txBox="1"/>
          <p:nvPr/>
        </p:nvSpPr>
        <p:spPr>
          <a:xfrm>
            <a:off x="612768" y="962490"/>
            <a:ext cx="1019131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"Definition of SIEM - IT Glossary | Gartner", Gartner, accessed June 22, 2023,</a:t>
            </a:r>
          </a:p>
          <a:p>
            <a:r>
              <a:rPr lang="en-US" altLang="ko-KR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https://www.gartner.com/en/information-technology/glossary/security-information-and-event-management-siem.</a:t>
            </a:r>
          </a:p>
          <a:p>
            <a:endParaRPr lang="en-US" altLang="ko-KR" sz="1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"Magic Quadrant for Security Information and Event Management", Gartner,</a:t>
            </a:r>
          </a:p>
          <a:p>
            <a:r>
              <a:rPr lang="en-US" altLang="ko-KR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last modified Oct 10, 2022, accessed June 20, 2023,</a:t>
            </a:r>
          </a:p>
          <a:p>
            <a:r>
              <a:rPr lang="en-US" altLang="ko-KR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https://www.gartner.com/doc/reprints?id=1-2BE0DNA8&amp;ct=221012&amp;st=sb.</a:t>
            </a:r>
          </a:p>
          <a:p>
            <a:endParaRPr lang="en-US" altLang="ko-KR" sz="1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"7 Essential Functional and Technical SIEM Requirements", Gartner,</a:t>
            </a:r>
          </a:p>
          <a:p>
            <a:r>
              <a:rPr lang="en-US" altLang="ko-KR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last modified Feb 9, 2023, accessed June 22, 2023,</a:t>
            </a:r>
          </a:p>
          <a:p>
            <a:r>
              <a:rPr lang="en-US" altLang="ko-KR" sz="1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https://www.gartner.com/en/articles/searching-for-a-siem-solution-here-are-7-things-it-likely-needs.</a:t>
            </a:r>
            <a:endParaRPr lang="ko-KR" altLang="en-US" sz="1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34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5C5E306-7DE0-6306-6847-DB3CD2EC9E70}"/>
              </a:ext>
            </a:extLst>
          </p:cNvPr>
          <p:cNvSpPr/>
          <p:nvPr/>
        </p:nvSpPr>
        <p:spPr>
          <a:xfrm>
            <a:off x="363448" y="335362"/>
            <a:ext cx="1152086" cy="479503"/>
          </a:xfrm>
          <a:prstGeom prst="roundRect">
            <a:avLst>
              <a:gd name="adj" fmla="val 3609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E6D75F-5329-F9DB-9EDF-00D1B5BDEEE8}"/>
              </a:ext>
            </a:extLst>
          </p:cNvPr>
          <p:cNvSpPr txBox="1"/>
          <p:nvPr/>
        </p:nvSpPr>
        <p:spPr>
          <a:xfrm>
            <a:off x="1718718" y="335362"/>
            <a:ext cx="1611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SIEM</a:t>
            </a:r>
            <a:r>
              <a:rPr lang="ko-KR" altLang="en-US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이란</a:t>
            </a:r>
            <a:r>
              <a:rPr lang="en-US" altLang="ko-KR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?</a:t>
            </a:r>
            <a:endParaRPr lang="ko-KR" altLang="en-US" sz="2400" b="1" spc="-150" dirty="0">
              <a:solidFill>
                <a:schemeClr val="tx1">
                  <a:lumMod val="7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EC8A33-445F-9CB2-79E6-8435D60F471A}"/>
              </a:ext>
            </a:extLst>
          </p:cNvPr>
          <p:cNvSpPr txBox="1"/>
          <p:nvPr/>
        </p:nvSpPr>
        <p:spPr>
          <a:xfrm>
            <a:off x="508124" y="375058"/>
            <a:ext cx="862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Part</a:t>
            </a:r>
            <a:r>
              <a:rPr lang="ko-KR" altLang="en-US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endParaRPr lang="ko-KR" altLang="en-US" sz="2000" b="1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026" name="Picture 2" descr="SIEM Technologies - Streamline Your System Security Management">
            <a:extLst>
              <a:ext uri="{FF2B5EF4-FFF2-40B4-BE49-F238E27FC236}">
                <a16:creationId xmlns:a16="http://schemas.microsoft.com/office/drawing/2014/main" id="{AE77A885-8F83-0857-CD64-47F2D7586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215" y="965455"/>
            <a:ext cx="8211817" cy="4927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2ED6E8-0D62-8FA5-A484-C43BB5E48E11}"/>
              </a:ext>
            </a:extLst>
          </p:cNvPr>
          <p:cNvSpPr txBox="1"/>
          <p:nvPr/>
        </p:nvSpPr>
        <p:spPr>
          <a:xfrm>
            <a:off x="0" y="6548766"/>
            <a:ext cx="61221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800" dirty="0">
                <a:solidFill>
                  <a:schemeClr val="tx1">
                    <a:lumMod val="7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이미지 출처</a:t>
            </a:r>
            <a:r>
              <a:rPr lang="en-US" altLang="ko-KR" sz="800" dirty="0">
                <a:solidFill>
                  <a:schemeClr val="tx1">
                    <a:lumMod val="7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https://www.wallarm.com/what/siem-whats-security-information-and-event-management-technology-part-1</a:t>
            </a:r>
            <a:endParaRPr lang="ko-KR" altLang="en-US" sz="800" dirty="0">
              <a:solidFill>
                <a:schemeClr val="tx1">
                  <a:lumMod val="7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489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363448" y="335362"/>
            <a:ext cx="1152086" cy="479503"/>
          </a:xfrm>
          <a:prstGeom prst="roundRect">
            <a:avLst>
              <a:gd name="adj" fmla="val 3609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6844" y="375058"/>
            <a:ext cx="862737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Part</a:t>
            </a:r>
            <a:r>
              <a:rPr lang="ko-KR" altLang="en-US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endParaRPr lang="ko-KR" altLang="en-US" sz="2000" b="1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18718" y="335362"/>
            <a:ext cx="325904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SIEM</a:t>
            </a:r>
            <a:r>
              <a:rPr lang="ko-KR" altLang="en-US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의 </a:t>
            </a:r>
            <a:r>
              <a:rPr lang="en-US" altLang="ko-KR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7</a:t>
            </a:r>
            <a:r>
              <a:rPr lang="ko-KR" altLang="en-US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가지 핵심 요소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1254005" y="1838519"/>
            <a:ext cx="9683989" cy="3817698"/>
            <a:chOff x="792849" y="1673056"/>
            <a:chExt cx="9683989" cy="3817698"/>
          </a:xfrm>
        </p:grpSpPr>
        <p:sp>
          <p:nvSpPr>
            <p:cNvPr id="3" name="타원 2"/>
            <p:cNvSpPr/>
            <p:nvPr/>
          </p:nvSpPr>
          <p:spPr>
            <a:xfrm>
              <a:off x="792849" y="1673056"/>
              <a:ext cx="1851738" cy="185173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r>
                <a:rPr lang="ko-KR" altLang="en-US" dirty="0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분석</a:t>
              </a:r>
            </a:p>
          </p:txBody>
        </p:sp>
        <p:sp>
          <p:nvSpPr>
            <p:cNvPr id="7" name="타원 6"/>
            <p:cNvSpPr/>
            <p:nvPr/>
          </p:nvSpPr>
          <p:spPr>
            <a:xfrm>
              <a:off x="2042353" y="3639016"/>
              <a:ext cx="1851738" cy="1851738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기능 관리</a:t>
              </a:r>
            </a:p>
          </p:txBody>
        </p:sp>
        <p:sp>
          <p:nvSpPr>
            <p:cNvPr id="8" name="타원 7"/>
            <p:cNvSpPr/>
            <p:nvPr/>
          </p:nvSpPr>
          <p:spPr>
            <a:xfrm>
              <a:off x="3401230" y="1673056"/>
              <a:ext cx="1851738" cy="185173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콘텐츠</a:t>
              </a:r>
            </a:p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관리</a:t>
              </a:r>
            </a:p>
          </p:txBody>
        </p:sp>
        <p:sp>
          <p:nvSpPr>
            <p:cNvPr id="9" name="타원 8"/>
            <p:cNvSpPr/>
            <p:nvPr/>
          </p:nvSpPr>
          <p:spPr>
            <a:xfrm>
              <a:off x="4709274" y="3639016"/>
              <a:ext cx="1851738" cy="1851738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제품</a:t>
              </a:r>
            </a:p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사용성</a:t>
              </a:r>
            </a:p>
          </p:txBody>
        </p:sp>
        <p:sp>
          <p:nvSpPr>
            <p:cNvPr id="10" name="타원 9"/>
            <p:cNvSpPr/>
            <p:nvPr/>
          </p:nvSpPr>
          <p:spPr>
            <a:xfrm>
              <a:off x="6013165" y="1673056"/>
              <a:ext cx="1851738" cy="185173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데이터</a:t>
              </a:r>
            </a:p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저장</a:t>
              </a:r>
            </a:p>
          </p:txBody>
        </p:sp>
        <p:sp>
          <p:nvSpPr>
            <p:cNvPr id="12" name="타원 11"/>
            <p:cNvSpPr/>
            <p:nvPr/>
          </p:nvSpPr>
          <p:spPr>
            <a:xfrm>
              <a:off x="7321209" y="3639016"/>
              <a:ext cx="1851738" cy="1851738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기술</a:t>
              </a:r>
            </a:p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통합</a:t>
              </a:r>
            </a:p>
          </p:txBody>
        </p:sp>
        <p:sp>
          <p:nvSpPr>
            <p:cNvPr id="13" name="타원 12"/>
            <p:cNvSpPr/>
            <p:nvPr/>
          </p:nvSpPr>
          <p:spPr>
            <a:xfrm>
              <a:off x="8625100" y="1673056"/>
              <a:ext cx="1851738" cy="185173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r>
                <a:rPr lang="ko-KR" altLang="en-US">
                  <a:solidFill>
                    <a:schemeClr val="tx1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모니터링</a:t>
              </a:r>
              <a:endParaRPr lang="en-US" altLang="ko-KR">
                <a:solidFill>
                  <a:schemeClr val="tx1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42922" y="6522638"/>
            <a:ext cx="5725642" cy="214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800" dirty="0">
                <a:solidFill>
                  <a:schemeClr val="tx1">
                    <a:lumMod val="7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출처</a:t>
            </a:r>
            <a:r>
              <a:rPr lang="en-US" altLang="ko-KR" sz="800" dirty="0">
                <a:solidFill>
                  <a:schemeClr val="tx1">
                    <a:lumMod val="7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https://www.gartner.com/en/articles/searching-for-a-siem-solution-here-are-7-things-it-likely-needs</a:t>
            </a:r>
            <a:endParaRPr lang="ko-KR" altLang="en-US" sz="800" dirty="0">
              <a:solidFill>
                <a:schemeClr val="tx1">
                  <a:lumMod val="7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5C5E306-7DE0-6306-6847-DB3CD2EC9E70}"/>
              </a:ext>
            </a:extLst>
          </p:cNvPr>
          <p:cNvSpPr/>
          <p:nvPr/>
        </p:nvSpPr>
        <p:spPr>
          <a:xfrm>
            <a:off x="363448" y="335362"/>
            <a:ext cx="1152086" cy="479503"/>
          </a:xfrm>
          <a:prstGeom prst="roundRect">
            <a:avLst>
              <a:gd name="adj" fmla="val 3609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E6D75F-5329-F9DB-9EDF-00D1B5BDEEE8}"/>
              </a:ext>
            </a:extLst>
          </p:cNvPr>
          <p:cNvSpPr txBox="1"/>
          <p:nvPr/>
        </p:nvSpPr>
        <p:spPr>
          <a:xfrm>
            <a:off x="1718718" y="335362"/>
            <a:ext cx="439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Magic Quadrant for SIEM 2022</a:t>
            </a:r>
            <a:endParaRPr lang="ko-KR" altLang="en-US" sz="2400" b="1" spc="-150" dirty="0">
              <a:solidFill>
                <a:schemeClr val="tx1">
                  <a:lumMod val="7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EC8A33-445F-9CB2-79E6-8435D60F471A}"/>
              </a:ext>
            </a:extLst>
          </p:cNvPr>
          <p:cNvSpPr txBox="1"/>
          <p:nvPr/>
        </p:nvSpPr>
        <p:spPr>
          <a:xfrm>
            <a:off x="508124" y="375058"/>
            <a:ext cx="862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Part</a:t>
            </a:r>
            <a:r>
              <a:rPr lang="ko-KR" altLang="en-US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endParaRPr lang="ko-KR" altLang="en-US" sz="2000" b="1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9A664F1-130C-062F-CE01-62E594DB9D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" t="6412" b="4890"/>
          <a:stretch/>
        </p:blipFill>
        <p:spPr>
          <a:xfrm>
            <a:off x="3521659" y="1183248"/>
            <a:ext cx="5175239" cy="50836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43706E-0C7D-43B6-A48E-C87F63DEAE22}"/>
              </a:ext>
            </a:extLst>
          </p:cNvPr>
          <p:cNvSpPr txBox="1"/>
          <p:nvPr/>
        </p:nvSpPr>
        <p:spPr>
          <a:xfrm>
            <a:off x="196300" y="6522638"/>
            <a:ext cx="61221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이미지 출처</a:t>
            </a:r>
            <a:r>
              <a:rPr lang="en-US" altLang="ko-KR" sz="80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https://www.gartner.com/doc/reprints?id=1-2BE0DNA8&amp;ct=221012&amp;st=sb.</a:t>
            </a:r>
            <a:endParaRPr lang="ko-KR" altLang="en-US" sz="800" dirty="0">
              <a:solidFill>
                <a:schemeClr val="tx1">
                  <a:lumMod val="7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4738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/>
          <p:cNvSpPr/>
          <p:nvPr/>
        </p:nvSpPr>
        <p:spPr>
          <a:xfrm>
            <a:off x="363448" y="335362"/>
            <a:ext cx="1152086" cy="479503"/>
          </a:xfrm>
          <a:prstGeom prst="roundRect">
            <a:avLst>
              <a:gd name="adj" fmla="val 3609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18718" y="335362"/>
            <a:ext cx="140455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포함 기준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6844" y="375058"/>
            <a:ext cx="862737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Part</a:t>
            </a:r>
            <a:r>
              <a:rPr lang="ko-KR" altLang="en-US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endParaRPr lang="ko-KR" altLang="en-US" sz="2000" b="1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양쪽 대괄호 2"/>
          <p:cNvSpPr/>
          <p:nvPr/>
        </p:nvSpPr>
        <p:spPr>
          <a:xfrm>
            <a:off x="676507" y="2129879"/>
            <a:ext cx="10838986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4098" name="Picture 2" descr="Cloud computing - Free multimedia icons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13102" y="2979734"/>
            <a:ext cx="1573809" cy="1573809"/>
          </a:xfrm>
          <a:prstGeom prst="rect">
            <a:avLst/>
          </a:prstGeom>
          <a:noFill/>
        </p:spPr>
      </p:pic>
      <p:pic>
        <p:nvPicPr>
          <p:cNvPr id="4100" name="Picture 4" descr="Feature - Free computer icons"/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3581512" y="2924520"/>
            <a:ext cx="1684234" cy="1684234"/>
          </a:xfrm>
          <a:prstGeom prst="rect">
            <a:avLst/>
          </a:prstGeom>
          <a:noFill/>
        </p:spPr>
      </p:pic>
      <p:pic>
        <p:nvPicPr>
          <p:cNvPr id="4102" name="Picture 6" descr="Partnership - Free hands and gestures icons"/>
          <p:cNvPicPr>
            <a:picLocks noChangeAspect="1" noChangeArrowheads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160347" y="2752882"/>
            <a:ext cx="2027509" cy="2027509"/>
          </a:xfrm>
          <a:prstGeom prst="rect">
            <a:avLst/>
          </a:prstGeom>
          <a:noFill/>
        </p:spPr>
      </p:pic>
      <p:pic>
        <p:nvPicPr>
          <p:cNvPr id="4104" name="Picture 8" descr="Money - Free business and finance icons"/>
          <p:cNvPicPr>
            <a:picLocks noChangeAspect="1" noChangeArrowheads="1"/>
          </p:cNvPicPr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9082457" y="2557102"/>
            <a:ext cx="1996441" cy="1996441"/>
          </a:xfrm>
          <a:prstGeom prst="rect">
            <a:avLst/>
          </a:prstGeom>
          <a:noFill/>
        </p:spPr>
      </p:pic>
      <p:sp>
        <p:nvSpPr>
          <p:cNvPr id="4105" name="TextBox 14"/>
          <p:cNvSpPr txBox="1"/>
          <p:nvPr/>
        </p:nvSpPr>
        <p:spPr>
          <a:xfrm>
            <a:off x="156753" y="6589987"/>
            <a:ext cx="525997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80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이미지 출처</a:t>
            </a:r>
            <a:r>
              <a:rPr lang="en-US" altLang="ko-KR" sz="80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https://www.flaticon.com/kr/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5C5E306-7DE0-6306-6847-DB3CD2EC9E70}"/>
              </a:ext>
            </a:extLst>
          </p:cNvPr>
          <p:cNvSpPr/>
          <p:nvPr/>
        </p:nvSpPr>
        <p:spPr>
          <a:xfrm>
            <a:off x="363448" y="335362"/>
            <a:ext cx="1152086" cy="479503"/>
          </a:xfrm>
          <a:prstGeom prst="roundRect">
            <a:avLst>
              <a:gd name="adj" fmla="val 3609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E6D75F-5329-F9DB-9EDF-00D1B5BDEEE8}"/>
              </a:ext>
            </a:extLst>
          </p:cNvPr>
          <p:cNvSpPr txBox="1"/>
          <p:nvPr/>
        </p:nvSpPr>
        <p:spPr>
          <a:xfrm>
            <a:off x="1718718" y="335362"/>
            <a:ext cx="439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Magic Quadrant for SIEM 2022</a:t>
            </a:r>
            <a:endParaRPr lang="ko-KR" altLang="en-US" sz="2400" b="1" spc="-150" dirty="0">
              <a:solidFill>
                <a:schemeClr val="tx1">
                  <a:lumMod val="7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EC8A33-445F-9CB2-79E6-8435D60F471A}"/>
              </a:ext>
            </a:extLst>
          </p:cNvPr>
          <p:cNvSpPr txBox="1"/>
          <p:nvPr/>
        </p:nvSpPr>
        <p:spPr>
          <a:xfrm>
            <a:off x="508124" y="375058"/>
            <a:ext cx="862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Part</a:t>
            </a:r>
            <a:r>
              <a:rPr lang="ko-KR" altLang="en-US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endParaRPr lang="ko-KR" altLang="en-US" sz="2000" b="1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9A664F1-130C-062F-CE01-62E594DB9D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" t="6412" b="4890"/>
          <a:stretch/>
        </p:blipFill>
        <p:spPr>
          <a:xfrm>
            <a:off x="3521659" y="1183248"/>
            <a:ext cx="5175239" cy="508368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8DE5F44-0F4E-1CB6-6901-A842EBA83CCE}"/>
              </a:ext>
            </a:extLst>
          </p:cNvPr>
          <p:cNvSpPr/>
          <p:nvPr/>
        </p:nvSpPr>
        <p:spPr>
          <a:xfrm>
            <a:off x="3521659" y="4937760"/>
            <a:ext cx="231735" cy="1175657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FDA4ACA-3DE6-CB24-598F-137CA573ECAE}"/>
              </a:ext>
            </a:extLst>
          </p:cNvPr>
          <p:cNvSpPr/>
          <p:nvPr/>
        </p:nvSpPr>
        <p:spPr>
          <a:xfrm rot="5400000">
            <a:off x="4347274" y="5480428"/>
            <a:ext cx="231735" cy="1419497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81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5C5E306-7DE0-6306-6847-DB3CD2EC9E70}"/>
              </a:ext>
            </a:extLst>
          </p:cNvPr>
          <p:cNvSpPr/>
          <p:nvPr/>
        </p:nvSpPr>
        <p:spPr>
          <a:xfrm>
            <a:off x="363448" y="335362"/>
            <a:ext cx="1152086" cy="479503"/>
          </a:xfrm>
          <a:prstGeom prst="roundRect">
            <a:avLst>
              <a:gd name="adj" fmla="val 3609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E6D75F-5329-F9DB-9EDF-00D1B5BDEEE8}"/>
              </a:ext>
            </a:extLst>
          </p:cNvPr>
          <p:cNvSpPr txBox="1"/>
          <p:nvPr/>
        </p:nvSpPr>
        <p:spPr>
          <a:xfrm>
            <a:off x="1718718" y="335362"/>
            <a:ext cx="14382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평가 기준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EC8A33-445F-9CB2-79E6-8435D60F471A}"/>
              </a:ext>
            </a:extLst>
          </p:cNvPr>
          <p:cNvSpPr txBox="1"/>
          <p:nvPr/>
        </p:nvSpPr>
        <p:spPr>
          <a:xfrm>
            <a:off x="508124" y="375058"/>
            <a:ext cx="862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Part</a:t>
            </a:r>
            <a:r>
              <a:rPr lang="ko-KR" altLang="en-US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endParaRPr lang="ko-KR" altLang="en-US" sz="2000" b="1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C0982D6-23CD-0909-7492-094CC42E4AEF}"/>
              </a:ext>
            </a:extLst>
          </p:cNvPr>
          <p:cNvSpPr/>
          <p:nvPr/>
        </p:nvSpPr>
        <p:spPr>
          <a:xfrm>
            <a:off x="8822215" y="1784194"/>
            <a:ext cx="2495085" cy="5018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69AC5F3A-8FF4-1932-E05C-2CE4FDF7D9E5}"/>
              </a:ext>
            </a:extLst>
          </p:cNvPr>
          <p:cNvGrpSpPr/>
          <p:nvPr/>
        </p:nvGrpSpPr>
        <p:grpSpPr>
          <a:xfrm>
            <a:off x="2897182" y="1109267"/>
            <a:ext cx="6631953" cy="414908"/>
            <a:chOff x="2897182" y="1109267"/>
            <a:chExt cx="6631953" cy="41490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B37769-872B-3613-4648-706F3E76ED7C}"/>
                </a:ext>
              </a:extLst>
            </p:cNvPr>
            <p:cNvSpPr txBox="1"/>
            <p:nvPr/>
          </p:nvSpPr>
          <p:spPr>
            <a:xfrm>
              <a:off x="2897182" y="1154843"/>
              <a:ext cx="1136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실행 능력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EBD4994-50C9-1F78-0D55-597EED1ECD1E}"/>
                </a:ext>
              </a:extLst>
            </p:cNvPr>
            <p:cNvSpPr txBox="1"/>
            <p:nvPr/>
          </p:nvSpPr>
          <p:spPr>
            <a:xfrm>
              <a:off x="7949857" y="1109267"/>
              <a:ext cx="15792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비전의 완성도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337B600B-9663-5EF1-8175-7F525AFF820D}"/>
              </a:ext>
            </a:extLst>
          </p:cNvPr>
          <p:cNvGrpSpPr/>
          <p:nvPr/>
        </p:nvGrpSpPr>
        <p:grpSpPr>
          <a:xfrm>
            <a:off x="1861373" y="1658615"/>
            <a:ext cx="8500628" cy="4794354"/>
            <a:chOff x="1861373" y="1658615"/>
            <a:chExt cx="8500628" cy="4794354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22A57E29-A1BC-C046-A923-9F5692D06098}"/>
                </a:ext>
              </a:extLst>
            </p:cNvPr>
            <p:cNvSpPr/>
            <p:nvPr/>
          </p:nvSpPr>
          <p:spPr>
            <a:xfrm>
              <a:off x="1861373" y="1658615"/>
              <a:ext cx="3245005" cy="479435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307FB8CD-4C19-E913-3368-BADA2E48B288}"/>
                </a:ext>
              </a:extLst>
            </p:cNvPr>
            <p:cNvSpPr/>
            <p:nvPr/>
          </p:nvSpPr>
          <p:spPr>
            <a:xfrm>
              <a:off x="2236332" y="1989119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제품과 서비스</a:t>
              </a:r>
            </a:p>
          </p:txBody>
        </p:sp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FF6FAE6B-E79E-30B2-6908-D9FA00272BCA}"/>
                </a:ext>
              </a:extLst>
            </p:cNvPr>
            <p:cNvSpPr/>
            <p:nvPr/>
          </p:nvSpPr>
          <p:spPr>
            <a:xfrm>
              <a:off x="2236331" y="2620760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실행 가능성</a:t>
              </a: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0E722A87-A364-530E-1F53-D12FD9185B1A}"/>
                </a:ext>
              </a:extLst>
            </p:cNvPr>
            <p:cNvSpPr/>
            <p:nvPr/>
          </p:nvSpPr>
          <p:spPr>
            <a:xfrm>
              <a:off x="2218068" y="3249587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실적 및 가격 책정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AA4C87BA-76C4-D5C7-4CDC-D86420609F4C}"/>
                </a:ext>
              </a:extLst>
            </p:cNvPr>
            <p:cNvSpPr/>
            <p:nvPr/>
          </p:nvSpPr>
          <p:spPr>
            <a:xfrm>
              <a:off x="2218067" y="3878414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시장 대응 및 기록</a:t>
              </a: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EE9FAABD-CD15-B601-32F8-A0226859E0AB}"/>
                </a:ext>
              </a:extLst>
            </p:cNvPr>
            <p:cNvSpPr/>
            <p:nvPr/>
          </p:nvSpPr>
          <p:spPr>
            <a:xfrm>
              <a:off x="2218066" y="4507241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마케팅</a:t>
              </a: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836A49EB-6D00-AAB3-8E89-CB9EBE5B0630}"/>
                </a:ext>
              </a:extLst>
            </p:cNvPr>
            <p:cNvSpPr/>
            <p:nvPr/>
          </p:nvSpPr>
          <p:spPr>
            <a:xfrm>
              <a:off x="2236331" y="5131984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사용자 경험</a:t>
              </a: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0376569C-C4CC-1B39-49DB-00315724707A}"/>
                </a:ext>
              </a:extLst>
            </p:cNvPr>
            <p:cNvSpPr/>
            <p:nvPr/>
          </p:nvSpPr>
          <p:spPr>
            <a:xfrm>
              <a:off x="2218065" y="5762959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운영</a:t>
              </a: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A063BF63-AFE1-39C7-D642-663015BD1076}"/>
                </a:ext>
              </a:extLst>
            </p:cNvPr>
            <p:cNvSpPr/>
            <p:nvPr/>
          </p:nvSpPr>
          <p:spPr>
            <a:xfrm>
              <a:off x="7116996" y="1658615"/>
              <a:ext cx="3245005" cy="479435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3358EF7D-4FD1-3E4E-C02E-5BDFF14608E3}"/>
                </a:ext>
              </a:extLst>
            </p:cNvPr>
            <p:cNvSpPr/>
            <p:nvPr/>
          </p:nvSpPr>
          <p:spPr>
            <a:xfrm>
              <a:off x="7491955" y="1989119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시장 이해</a:t>
              </a: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8AB7B2A-DAAF-0CC2-DB6A-29AA889D12B0}"/>
                </a:ext>
              </a:extLst>
            </p:cNvPr>
            <p:cNvSpPr/>
            <p:nvPr/>
          </p:nvSpPr>
          <p:spPr>
            <a:xfrm>
              <a:off x="7491954" y="2620760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마케팅 전략</a:t>
              </a: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B81EE2ED-03C0-1006-D010-1B52830F0BF8}"/>
                </a:ext>
              </a:extLst>
            </p:cNvPr>
            <p:cNvSpPr/>
            <p:nvPr/>
          </p:nvSpPr>
          <p:spPr>
            <a:xfrm>
              <a:off x="7473691" y="3249587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판매 전략</a:t>
              </a: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AFDBEBD7-934D-A1D9-B455-DBCE670800D1}"/>
                </a:ext>
              </a:extLst>
            </p:cNvPr>
            <p:cNvSpPr/>
            <p:nvPr/>
          </p:nvSpPr>
          <p:spPr>
            <a:xfrm>
              <a:off x="7473690" y="3878414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오퍼링</a:t>
              </a:r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 전략</a:t>
              </a: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11887D19-4B5B-BC90-9DC2-5C0F56DF0FEB}"/>
                </a:ext>
              </a:extLst>
            </p:cNvPr>
            <p:cNvSpPr/>
            <p:nvPr/>
          </p:nvSpPr>
          <p:spPr>
            <a:xfrm>
              <a:off x="7473689" y="4507241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비즈니스 모델</a:t>
              </a: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31BDECB1-CAEF-479F-4967-0D7052D7BC1A}"/>
                </a:ext>
              </a:extLst>
            </p:cNvPr>
            <p:cNvSpPr/>
            <p:nvPr/>
          </p:nvSpPr>
          <p:spPr>
            <a:xfrm>
              <a:off x="7491954" y="5131984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산업 전략</a:t>
              </a:r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0F8736AB-6BEE-AB48-228D-1DA71DF53229}"/>
                </a:ext>
              </a:extLst>
            </p:cNvPr>
            <p:cNvSpPr/>
            <p:nvPr/>
          </p:nvSpPr>
          <p:spPr>
            <a:xfrm>
              <a:off x="7473688" y="5762959"/>
              <a:ext cx="2495085" cy="370904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75000"/>
                    </a:schemeClr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혁신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1029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5C5E306-7DE0-6306-6847-DB3CD2EC9E70}"/>
              </a:ext>
            </a:extLst>
          </p:cNvPr>
          <p:cNvSpPr/>
          <p:nvPr/>
        </p:nvSpPr>
        <p:spPr>
          <a:xfrm>
            <a:off x="363448" y="335362"/>
            <a:ext cx="1152086" cy="479503"/>
          </a:xfrm>
          <a:prstGeom prst="roundRect">
            <a:avLst>
              <a:gd name="adj" fmla="val 3609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E6D75F-5329-F9DB-9EDF-00D1B5BDEEE8}"/>
              </a:ext>
            </a:extLst>
          </p:cNvPr>
          <p:cNvSpPr txBox="1"/>
          <p:nvPr/>
        </p:nvSpPr>
        <p:spPr>
          <a:xfrm>
            <a:off x="1718718" y="335362"/>
            <a:ext cx="439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Magic Quadrant for SIEM 2022</a:t>
            </a:r>
            <a:endParaRPr lang="ko-KR" altLang="en-US" sz="2400" b="1" spc="-150" dirty="0">
              <a:solidFill>
                <a:schemeClr val="tx1">
                  <a:lumMod val="7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EC8A33-445F-9CB2-79E6-8435D60F471A}"/>
              </a:ext>
            </a:extLst>
          </p:cNvPr>
          <p:cNvSpPr txBox="1"/>
          <p:nvPr/>
        </p:nvSpPr>
        <p:spPr>
          <a:xfrm>
            <a:off x="508124" y="375058"/>
            <a:ext cx="862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Part</a:t>
            </a:r>
            <a:r>
              <a:rPr lang="ko-KR" altLang="en-US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endParaRPr lang="ko-KR" altLang="en-US" sz="2000" b="1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9A664F1-130C-062F-CE01-62E594DB9D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" t="6412" b="4890"/>
          <a:stretch/>
        </p:blipFill>
        <p:spPr>
          <a:xfrm>
            <a:off x="3521659" y="1183248"/>
            <a:ext cx="5175239" cy="508368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9B3587D-B2B8-BBB2-620A-C33AD010571C}"/>
              </a:ext>
            </a:extLst>
          </p:cNvPr>
          <p:cNvSpPr/>
          <p:nvPr/>
        </p:nvSpPr>
        <p:spPr>
          <a:xfrm rot="5400000">
            <a:off x="6459103" y="1513673"/>
            <a:ext cx="231735" cy="748938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F4CCE19-6885-D2F7-139F-3D4D33EBB98A}"/>
              </a:ext>
            </a:extLst>
          </p:cNvPr>
          <p:cNvSpPr/>
          <p:nvPr/>
        </p:nvSpPr>
        <p:spPr>
          <a:xfrm rot="5400000">
            <a:off x="7399867" y="3472307"/>
            <a:ext cx="300927" cy="574765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343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C9A664F1-130C-062F-CE01-62E594DB9D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" t="6412" b="4890"/>
          <a:stretch/>
        </p:blipFill>
        <p:spPr>
          <a:xfrm>
            <a:off x="3521659" y="1191956"/>
            <a:ext cx="5175239" cy="5083687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5C5E306-7DE0-6306-6847-DB3CD2EC9E70}"/>
              </a:ext>
            </a:extLst>
          </p:cNvPr>
          <p:cNvSpPr/>
          <p:nvPr/>
        </p:nvSpPr>
        <p:spPr>
          <a:xfrm>
            <a:off x="363448" y="335362"/>
            <a:ext cx="1152086" cy="479503"/>
          </a:xfrm>
          <a:prstGeom prst="roundRect">
            <a:avLst>
              <a:gd name="adj" fmla="val 3609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E6D75F-5329-F9DB-9EDF-00D1B5BDEEE8}"/>
              </a:ext>
            </a:extLst>
          </p:cNvPr>
          <p:cNvSpPr txBox="1"/>
          <p:nvPr/>
        </p:nvSpPr>
        <p:spPr>
          <a:xfrm>
            <a:off x="1718718" y="335362"/>
            <a:ext cx="439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chemeClr val="tx1">
                    <a:lumMod val="7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Magic Quadrant for SIEM 2022</a:t>
            </a:r>
            <a:endParaRPr lang="ko-KR" altLang="en-US" sz="2400" b="1" spc="-150" dirty="0">
              <a:solidFill>
                <a:schemeClr val="tx1">
                  <a:lumMod val="7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EC8A33-445F-9CB2-79E6-8435D60F471A}"/>
              </a:ext>
            </a:extLst>
          </p:cNvPr>
          <p:cNvSpPr txBox="1"/>
          <p:nvPr/>
        </p:nvSpPr>
        <p:spPr>
          <a:xfrm>
            <a:off x="508124" y="375058"/>
            <a:ext cx="862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Part</a:t>
            </a:r>
            <a:r>
              <a:rPr lang="ko-KR" altLang="en-US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b="1" spc="-15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endParaRPr lang="ko-KR" altLang="en-US" sz="2000" b="1" spc="-15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4137005-4CAE-5D5E-B117-1AC7B302ECEA}"/>
              </a:ext>
            </a:extLst>
          </p:cNvPr>
          <p:cNvGrpSpPr/>
          <p:nvPr/>
        </p:nvGrpSpPr>
        <p:grpSpPr>
          <a:xfrm>
            <a:off x="4311433" y="1297577"/>
            <a:ext cx="3652551" cy="4820194"/>
            <a:chOff x="4311433" y="1297577"/>
            <a:chExt cx="3652551" cy="4820194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9B3587D-B2B8-BBB2-620A-C33AD010571C}"/>
                </a:ext>
              </a:extLst>
            </p:cNvPr>
            <p:cNvSpPr/>
            <p:nvPr/>
          </p:nvSpPr>
          <p:spPr>
            <a:xfrm rot="5400000">
              <a:off x="4811482" y="831669"/>
              <a:ext cx="322217" cy="1254033"/>
            </a:xfrm>
            <a:prstGeom prst="rect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1214E1C-D71D-80F8-80BB-D7B80C48A09D}"/>
                </a:ext>
              </a:extLst>
            </p:cNvPr>
            <p:cNvSpPr/>
            <p:nvPr/>
          </p:nvSpPr>
          <p:spPr>
            <a:xfrm rot="5400000">
              <a:off x="7175859" y="831669"/>
              <a:ext cx="322217" cy="1254033"/>
            </a:xfrm>
            <a:prstGeom prst="rect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44F9C04-8E2E-524D-CFDE-8EAC2A957194}"/>
                </a:ext>
              </a:extLst>
            </p:cNvPr>
            <p:cNvSpPr/>
            <p:nvPr/>
          </p:nvSpPr>
          <p:spPr>
            <a:xfrm rot="5400000">
              <a:off x="4777341" y="5329646"/>
              <a:ext cx="322217" cy="1254033"/>
            </a:xfrm>
            <a:prstGeom prst="rect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A51F7BE-6DA1-EA31-8CE4-3666048823A9}"/>
                </a:ext>
              </a:extLst>
            </p:cNvPr>
            <p:cNvSpPr/>
            <p:nvPr/>
          </p:nvSpPr>
          <p:spPr>
            <a:xfrm rot="5400000">
              <a:off x="7175859" y="5329646"/>
              <a:ext cx="322217" cy="1254033"/>
            </a:xfrm>
            <a:prstGeom prst="rect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531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12-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1043</Words>
  <Application>Microsoft Office PowerPoint</Application>
  <PresentationFormat>와이드스크린</PresentationFormat>
  <Paragraphs>257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Arial</vt:lpstr>
      <vt:lpstr>에스코어 드림 6 Bold</vt:lpstr>
      <vt:lpstr>에스코어 드림 5 Medium</vt:lpstr>
      <vt:lpstr>에스코어 드림 3 Light</vt:lpstr>
      <vt:lpstr>Pretendard</vt:lpstr>
      <vt:lpstr>Pretendard ExtraBold</vt:lpstr>
      <vt:lpstr>Times New Roman</vt:lpstr>
      <vt:lpstr>에스코어 드림 4 Regular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User</cp:lastModifiedBy>
  <cp:revision>120</cp:revision>
  <dcterms:created xsi:type="dcterms:W3CDTF">2022-05-10T00:06:31Z</dcterms:created>
  <dcterms:modified xsi:type="dcterms:W3CDTF">2023-06-23T04:34:45Z</dcterms:modified>
</cp:coreProperties>
</file>

<file path=docProps/thumbnail.jpeg>
</file>